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9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0A2D21A6-F077-FA4C-8A58-ED06A0B3784C}" type="datetimeFigureOut">
              <a:rPr lang="en-US" smtClean="0"/>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1996066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A2D21A6-F077-FA4C-8A58-ED06A0B3784C}" type="datetimeFigureOut">
              <a:rPr lang="en-US" smtClean="0"/>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427845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A2D21A6-F077-FA4C-8A58-ED06A0B3784C}" type="datetimeFigureOut">
              <a:rPr lang="en-US" smtClean="0"/>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171682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143000" y="473273"/>
            <a:ext cx="6858000" cy="4152305"/>
          </a:xfrm>
          <a:prstGeom prst="rect">
            <a:avLst/>
          </a:prstGeom>
        </p:spPr>
        <p:txBody>
          <a:bodyPr lIns="64291" tIns="32145" rIns="64291" bIns="32145" anchor="t">
            <a:noAutofit/>
          </a:bodyPr>
          <a:lstStyle/>
          <a:p>
            <a:endParaRPr/>
          </a:p>
        </p:txBody>
      </p:sp>
      <p:sp>
        <p:nvSpPr>
          <p:cNvPr id="21" name="Title Text"/>
          <p:cNvSpPr txBox="1">
            <a:spLocks noGrp="1"/>
          </p:cNvSpPr>
          <p:nvPr>
            <p:ph type="title"/>
          </p:nvPr>
        </p:nvSpPr>
        <p:spPr>
          <a:xfrm>
            <a:off x="892969" y="4723805"/>
            <a:ext cx="7358063" cy="1000125"/>
          </a:xfrm>
          <a:prstGeom prst="rect">
            <a:avLst/>
          </a:prstGeom>
        </p:spPr>
        <p:txBody>
          <a:bodyPr anchor="b"/>
          <a:lstStyle/>
          <a:p>
            <a:r>
              <a:t>Title Text</a:t>
            </a:r>
          </a:p>
        </p:txBody>
      </p:sp>
      <p:sp>
        <p:nvSpPr>
          <p:cNvPr id="22" name="Body Level One…"/>
          <p:cNvSpPr txBox="1">
            <a:spLocks noGrp="1"/>
          </p:cNvSpPr>
          <p:nvPr>
            <p:ph type="body" sz="quarter" idx="1"/>
          </p:nvPr>
        </p:nvSpPr>
        <p:spPr>
          <a:xfrm>
            <a:off x="892969" y="5732859"/>
            <a:ext cx="7358063" cy="794742"/>
          </a:xfrm>
          <a:prstGeom prst="rect">
            <a:avLst/>
          </a:prstGeom>
        </p:spPr>
        <p:txBody>
          <a:bodyPr anchor="t"/>
          <a:lstStyle>
            <a:lvl1pPr marL="0" indent="0" algn="ctr">
              <a:spcBef>
                <a:spcPts val="0"/>
              </a:spcBef>
              <a:buSzTx/>
              <a:buNone/>
              <a:defRPr sz="2600"/>
            </a:lvl1pPr>
            <a:lvl2pPr marL="0" indent="0" algn="ctr">
              <a:spcBef>
                <a:spcPts val="0"/>
              </a:spcBef>
              <a:buSzTx/>
              <a:buNone/>
              <a:defRPr sz="2600"/>
            </a:lvl2pPr>
            <a:lvl3pPr marL="0" indent="0" algn="ctr">
              <a:spcBef>
                <a:spcPts val="0"/>
              </a:spcBef>
              <a:buSzTx/>
              <a:buNone/>
              <a:defRPr sz="2600"/>
            </a:lvl3pPr>
            <a:lvl4pPr marL="0" indent="0" algn="ctr">
              <a:spcBef>
                <a:spcPts val="0"/>
              </a:spcBef>
              <a:buSzTx/>
              <a:buNone/>
              <a:defRPr sz="2600"/>
            </a:lvl4pPr>
            <a:lvl5pPr marL="0" indent="0" algn="ctr">
              <a:spcBef>
                <a:spcPts val="0"/>
              </a:spcBef>
              <a:buSzTx/>
              <a:buNone/>
              <a:defRPr sz="26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192952413"/>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14596933"/>
      </p:ext>
    </p:extLst>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892969" y="4473773"/>
            <a:ext cx="7358063" cy="353943"/>
          </a:xfrm>
          <a:prstGeom prst="rect">
            <a:avLst/>
          </a:prstGeom>
        </p:spPr>
        <p:txBody>
          <a:bodyPr anchor="t">
            <a:spAutoFit/>
          </a:bodyPr>
          <a:lstStyle>
            <a:lvl1pPr marL="0" indent="0" algn="ctr">
              <a:spcBef>
                <a:spcPts val="0"/>
              </a:spcBef>
              <a:buSzTx/>
              <a:buNone/>
              <a:defRPr sz="1700" i="1"/>
            </a:lvl1pPr>
          </a:lstStyle>
          <a:p>
            <a:r>
              <a:t>–Johnny Appleseed</a:t>
            </a:r>
          </a:p>
        </p:txBody>
      </p:sp>
      <p:sp>
        <p:nvSpPr>
          <p:cNvPr id="94" name="“Type a quote here.”"/>
          <p:cNvSpPr txBox="1">
            <a:spLocks noGrp="1"/>
          </p:cNvSpPr>
          <p:nvPr>
            <p:ph type="body" sz="quarter" idx="14"/>
          </p:nvPr>
        </p:nvSpPr>
        <p:spPr>
          <a:xfrm>
            <a:off x="892969" y="3000313"/>
            <a:ext cx="7358063" cy="461665"/>
          </a:xfrm>
          <a:prstGeom prst="rect">
            <a:avLst/>
          </a:prstGeom>
        </p:spPr>
        <p:txBody>
          <a:bodyPr>
            <a:spAutoFit/>
          </a:bodyPr>
          <a:lstStyle>
            <a:lvl1pPr marL="0" indent="0" algn="ctr">
              <a:spcBef>
                <a:spcPts val="0"/>
              </a:spcBef>
              <a:buSzTx/>
              <a:buNone/>
              <a:defRPr sz="2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01285305"/>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0A2D21A6-F077-FA4C-8A58-ED06A0B3784C}" type="datetimeFigureOut">
              <a:rPr lang="en-US" smtClean="0"/>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469534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A2D21A6-F077-FA4C-8A58-ED06A0B3784C}" type="datetimeFigureOut">
              <a:rPr lang="en-US" smtClean="0"/>
              <a:t>06/04/19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170061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0A2D21A6-F077-FA4C-8A58-ED06A0B3784C}" type="datetimeFigureOut">
              <a:rPr lang="en-US" smtClean="0"/>
              <a:t>06/04/19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1305156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0A2D21A6-F077-FA4C-8A58-ED06A0B3784C}" type="datetimeFigureOut">
              <a:rPr lang="en-US" smtClean="0"/>
              <a:t>06/04/19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3411572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A2D21A6-F077-FA4C-8A58-ED06A0B3784C}" type="datetimeFigureOut">
              <a:rPr lang="en-US" smtClean="0"/>
              <a:t>06/04/19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236987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2D21A6-F077-FA4C-8A58-ED06A0B3784C}" type="datetimeFigureOut">
              <a:rPr lang="en-US" smtClean="0"/>
              <a:t>06/04/19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139381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A2D21A6-F077-FA4C-8A58-ED06A0B3784C}" type="datetimeFigureOut">
              <a:rPr lang="en-US" smtClean="0"/>
              <a:t>06/04/19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106270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A2D21A6-F077-FA4C-8A58-ED06A0B3784C}" type="datetimeFigureOut">
              <a:rPr lang="en-US" smtClean="0"/>
              <a:t>06/04/19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9E365-516C-0A4E-A863-995EE30AF440}" type="slidenum">
              <a:rPr lang="en-US" smtClean="0"/>
              <a:t>‹#›</a:t>
            </a:fld>
            <a:endParaRPr lang="en-US"/>
          </a:p>
        </p:txBody>
      </p:sp>
    </p:spTree>
    <p:extLst>
      <p:ext uri="{BB962C8B-B14F-4D97-AF65-F5344CB8AC3E}">
        <p14:creationId xmlns:p14="http://schemas.microsoft.com/office/powerpoint/2010/main" val="39123652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2D21A6-F077-FA4C-8A58-ED06A0B3784C}" type="datetimeFigureOut">
              <a:rPr lang="en-US" smtClean="0"/>
              <a:t>06/04/19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9E365-516C-0A4E-A863-995EE30AF440}" type="slidenum">
              <a:rPr lang="en-US" smtClean="0"/>
              <a:t>‹#›</a:t>
            </a:fld>
            <a:endParaRPr lang="en-US"/>
          </a:p>
        </p:txBody>
      </p:sp>
    </p:spTree>
    <p:extLst>
      <p:ext uri="{BB962C8B-B14F-4D97-AF65-F5344CB8AC3E}">
        <p14:creationId xmlns:p14="http://schemas.microsoft.com/office/powerpoint/2010/main" val="576394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Difficult circumstances, Teacher agency and Support"/>
          <p:cNvSpPr txBox="1">
            <a:spLocks noGrp="1"/>
          </p:cNvSpPr>
          <p:nvPr>
            <p:ph type="ctrTitle"/>
          </p:nvPr>
        </p:nvSpPr>
        <p:spPr>
          <a:xfrm>
            <a:off x="892969" y="839391"/>
            <a:ext cx="7358063" cy="2321719"/>
          </a:xfrm>
          <a:prstGeom prst="rect">
            <a:avLst/>
          </a:prstGeom>
        </p:spPr>
        <p:txBody>
          <a:bodyPr/>
          <a:lstStyle>
            <a:lvl1pPr>
              <a:defRPr sz="4700"/>
            </a:lvl1pPr>
          </a:lstStyle>
          <a:p>
            <a:r>
              <a:t>Difficult circumstances, Teacher agency and Support</a:t>
            </a:r>
          </a:p>
        </p:txBody>
      </p:sp>
      <p:sp>
        <p:nvSpPr>
          <p:cNvPr id="120" name="Amol Padwad…"/>
          <p:cNvSpPr txBox="1">
            <a:spLocks noGrp="1"/>
          </p:cNvSpPr>
          <p:nvPr>
            <p:ph type="subTitle" sz="quarter" idx="1"/>
          </p:nvPr>
        </p:nvSpPr>
        <p:spPr>
          <a:prstGeom prst="rect">
            <a:avLst/>
          </a:prstGeom>
        </p:spPr>
        <p:txBody>
          <a:bodyPr>
            <a:normAutofit/>
          </a:bodyPr>
          <a:lstStyle/>
          <a:p>
            <a:pPr defTabSz="377890">
              <a:defRPr sz="3404"/>
            </a:pPr>
            <a:r>
              <a:t>Amol Padwad</a:t>
            </a:r>
          </a:p>
          <a:p>
            <a:pPr defTabSz="377890">
              <a:defRPr sz="3404"/>
            </a:pPr>
            <a:r>
              <a:t>Ambedkar University Delhi India</a:t>
            </a:r>
          </a:p>
        </p:txBody>
      </p:sp>
    </p:spTree>
    <p:extLst>
      <p:ext uri="{BB962C8B-B14F-4D97-AF65-F5344CB8AC3E}">
        <p14:creationId xmlns:p14="http://schemas.microsoft.com/office/powerpoint/2010/main" val="1097439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Body"/>
          <p:cNvSpPr txBox="1">
            <a:spLocks noGrp="1"/>
          </p:cNvSpPr>
          <p:nvPr>
            <p:ph type="body" sz="quarter" idx="1"/>
          </p:nvPr>
        </p:nvSpPr>
        <p:spPr>
          <a:prstGeom prst="rect">
            <a:avLst/>
          </a:prstGeom>
        </p:spPr>
        <p:txBody>
          <a:bodyPr/>
          <a:lstStyle/>
          <a:p>
            <a:endParaRPr/>
          </a:p>
        </p:txBody>
      </p:sp>
      <p:pic>
        <p:nvPicPr>
          <p:cNvPr id="123" name="Picture 2" descr="Picture 2"/>
          <p:cNvPicPr>
            <a:picLocks noChangeAspect="1"/>
          </p:cNvPicPr>
          <p:nvPr/>
        </p:nvPicPr>
        <p:blipFill>
          <a:blip r:embed="rId2">
            <a:extLst/>
          </a:blip>
          <a:stretch>
            <a:fillRect/>
          </a:stretch>
        </p:blipFill>
        <p:spPr>
          <a:xfrm>
            <a:off x="1612926" y="985600"/>
            <a:ext cx="6114604" cy="4068618"/>
          </a:xfrm>
          <a:prstGeom prst="rect">
            <a:avLst/>
          </a:prstGeom>
          <a:ln w="12700">
            <a:miter lim="400000"/>
          </a:ln>
        </p:spPr>
      </p:pic>
    </p:spTree>
    <p:extLst>
      <p:ext uri="{BB962C8B-B14F-4D97-AF65-F5344CB8AC3E}">
        <p14:creationId xmlns:p14="http://schemas.microsoft.com/office/powerpoint/2010/main" val="421293871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Body"/>
          <p:cNvSpPr txBox="1">
            <a:spLocks noGrp="1"/>
          </p:cNvSpPr>
          <p:nvPr>
            <p:ph type="body" sz="quarter" idx="1"/>
          </p:nvPr>
        </p:nvSpPr>
        <p:spPr>
          <a:prstGeom prst="rect">
            <a:avLst/>
          </a:prstGeom>
        </p:spPr>
        <p:txBody>
          <a:bodyPr/>
          <a:lstStyle/>
          <a:p>
            <a:endParaRPr/>
          </a:p>
        </p:txBody>
      </p:sp>
      <p:pic>
        <p:nvPicPr>
          <p:cNvPr id="126" name="Picture 3" descr="Picture 3"/>
          <p:cNvPicPr>
            <a:picLocks noChangeAspect="1"/>
          </p:cNvPicPr>
          <p:nvPr/>
        </p:nvPicPr>
        <p:blipFill>
          <a:blip r:embed="rId2">
            <a:extLst/>
          </a:blip>
          <a:stretch>
            <a:fillRect/>
          </a:stretch>
        </p:blipFill>
        <p:spPr>
          <a:xfrm>
            <a:off x="1558210" y="745614"/>
            <a:ext cx="6027581" cy="4319767"/>
          </a:xfrm>
          <a:prstGeom prst="rect">
            <a:avLst/>
          </a:prstGeom>
          <a:ln w="12700">
            <a:miter lim="400000"/>
          </a:ln>
        </p:spPr>
      </p:pic>
    </p:spTree>
    <p:extLst>
      <p:ext uri="{BB962C8B-B14F-4D97-AF65-F5344CB8AC3E}">
        <p14:creationId xmlns:p14="http://schemas.microsoft.com/office/powerpoint/2010/main" val="33967077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What difficult circumstances?"/>
          <p:cNvSpPr txBox="1">
            <a:spLocks noGrp="1"/>
          </p:cNvSpPr>
          <p:nvPr>
            <p:ph type="title"/>
          </p:nvPr>
        </p:nvSpPr>
        <p:spPr>
          <a:prstGeom prst="rect">
            <a:avLst/>
          </a:prstGeom>
        </p:spPr>
        <p:txBody>
          <a:bodyPr/>
          <a:lstStyle>
            <a:lvl1pPr algn="l">
              <a:defRPr sz="4400"/>
            </a:lvl1pPr>
          </a:lstStyle>
          <a:p>
            <a:r>
              <a:t>What difficult circumstances?</a:t>
            </a:r>
          </a:p>
        </p:txBody>
      </p:sp>
      <p:sp>
        <p:nvSpPr>
          <p:cNvPr id="129" name="Two dimensions of DC - an objective reality and a mental construct…"/>
          <p:cNvSpPr txBox="1">
            <a:spLocks noGrp="1"/>
          </p:cNvSpPr>
          <p:nvPr>
            <p:ph type="body" idx="1"/>
          </p:nvPr>
        </p:nvSpPr>
        <p:spPr>
          <a:prstGeom prst="rect">
            <a:avLst/>
          </a:prstGeom>
        </p:spPr>
        <p:txBody>
          <a:bodyPr anchor="t">
            <a:normAutofit fontScale="92500" lnSpcReduction="10000"/>
          </a:bodyPr>
          <a:lstStyle/>
          <a:p>
            <a:pPr>
              <a:spcBef>
                <a:spcPts val="703"/>
              </a:spcBef>
            </a:pPr>
            <a:r>
              <a:t>Two dimensions of DC - an objective reality and a mental construct</a:t>
            </a:r>
          </a:p>
          <a:p>
            <a:pPr>
              <a:spcBef>
                <a:spcPts val="703"/>
              </a:spcBef>
            </a:pPr>
            <a:r>
              <a:t>Teacher agency - (belief in one’s) capacity to do/ cause something</a:t>
            </a:r>
          </a:p>
          <a:p>
            <a:pPr marL="0" lvl="1" indent="876702" defTabSz="321457">
              <a:spcBef>
                <a:spcPts val="0"/>
              </a:spcBef>
              <a:buNone/>
              <a:defRPr sz="3000">
                <a:uFill>
                  <a:solidFill>
                    <a:srgbClr val="000000"/>
                  </a:solidFill>
                </a:uFill>
                <a:latin typeface="Calibri"/>
                <a:ea typeface="Calibri"/>
                <a:cs typeface="Calibri"/>
                <a:sym typeface="Calibri"/>
              </a:defRPr>
            </a:pPr>
            <a:r>
              <a:t>“</a:t>
            </a:r>
            <a:r>
              <a:rPr>
                <a:latin typeface="Times New Roman"/>
                <a:ea typeface="Times New Roman"/>
                <a:cs typeface="Times New Roman"/>
                <a:sym typeface="Times New Roman"/>
              </a:rPr>
              <a:t>a mental state, consisting of components such as beliefs, capabilities, and commitments” </a:t>
            </a:r>
            <a:r>
              <a:rPr sz="1300">
                <a:latin typeface="Times New Roman"/>
                <a:ea typeface="Times New Roman"/>
                <a:cs typeface="Times New Roman"/>
                <a:sym typeface="Times New Roman"/>
              </a:rPr>
              <a:t>(Luck and d’Inverno, 1995:2)</a:t>
            </a:r>
          </a:p>
          <a:p>
            <a:pPr>
              <a:spcBef>
                <a:spcPts val="703"/>
              </a:spcBef>
            </a:pPr>
            <a:r>
              <a:t>Teacher agency significantly shaped by this belief in capacity and mental construct of DC</a:t>
            </a:r>
          </a:p>
          <a:p>
            <a:pPr>
              <a:spcBef>
                <a:spcPts val="703"/>
              </a:spcBef>
            </a:pPr>
            <a:r>
              <a:t>Therefore affective support is crucial in promoting teacher agency in coping with DC</a:t>
            </a:r>
          </a:p>
        </p:txBody>
      </p:sp>
    </p:spTree>
    <p:extLst>
      <p:ext uri="{BB962C8B-B14F-4D97-AF65-F5344CB8AC3E}">
        <p14:creationId xmlns:p14="http://schemas.microsoft.com/office/powerpoint/2010/main" val="36595679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Group support"/>
          <p:cNvSpPr txBox="1">
            <a:spLocks noGrp="1"/>
          </p:cNvSpPr>
          <p:nvPr>
            <p:ph type="title"/>
          </p:nvPr>
        </p:nvSpPr>
        <p:spPr>
          <a:prstGeom prst="rect">
            <a:avLst/>
          </a:prstGeom>
        </p:spPr>
        <p:txBody>
          <a:bodyPr/>
          <a:lstStyle>
            <a:lvl1pPr algn="l">
              <a:defRPr sz="4400"/>
            </a:lvl1pPr>
          </a:lstStyle>
          <a:p>
            <a:r>
              <a:t>Group support</a:t>
            </a:r>
          </a:p>
        </p:txBody>
      </p:sp>
      <p:sp>
        <p:nvSpPr>
          <p:cNvPr id="132" name="Background - DC…"/>
          <p:cNvSpPr txBox="1">
            <a:spLocks noGrp="1"/>
          </p:cNvSpPr>
          <p:nvPr>
            <p:ph type="body" idx="1"/>
          </p:nvPr>
        </p:nvSpPr>
        <p:spPr>
          <a:xfrm>
            <a:off x="669727" y="1526977"/>
            <a:ext cx="7804547" cy="4420195"/>
          </a:xfrm>
          <a:prstGeom prst="rect">
            <a:avLst/>
          </a:prstGeom>
        </p:spPr>
        <p:txBody>
          <a:bodyPr anchor="t"/>
          <a:lstStyle/>
          <a:p>
            <a:pPr>
              <a:spcBef>
                <a:spcPts val="703"/>
              </a:spcBef>
            </a:pPr>
            <a:r>
              <a:t>Background - DC</a:t>
            </a:r>
          </a:p>
          <a:p>
            <a:pPr>
              <a:spcBef>
                <a:spcPts val="703"/>
              </a:spcBef>
            </a:pPr>
            <a:r>
              <a:t>English teacher clubs - genesis &amp; journey</a:t>
            </a:r>
          </a:p>
          <a:p>
            <a:pPr>
              <a:spcBef>
                <a:spcPts val="703"/>
              </a:spcBef>
            </a:pPr>
            <a:r>
              <a:t>Affective support in ETCs</a:t>
            </a:r>
          </a:p>
          <a:p>
            <a:pPr lvl="2">
              <a:spcBef>
                <a:spcPts val="703"/>
              </a:spcBef>
            </a:pPr>
            <a:r>
              <a:t>Sharing and caring</a:t>
            </a:r>
          </a:p>
          <a:p>
            <a:pPr lvl="2">
              <a:spcBef>
                <a:spcPts val="703"/>
              </a:spcBef>
            </a:pPr>
            <a:r>
              <a:t>Collective ideas and solutions</a:t>
            </a:r>
          </a:p>
          <a:p>
            <a:pPr lvl="2">
              <a:spcBef>
                <a:spcPts val="703"/>
              </a:spcBef>
            </a:pPr>
            <a:r>
              <a:t>Risk-taking and experimenting</a:t>
            </a:r>
          </a:p>
          <a:p>
            <a:pPr lvl="2">
              <a:spcBef>
                <a:spcPts val="703"/>
              </a:spcBef>
            </a:pPr>
            <a:r>
              <a:t>Psychological security for these</a:t>
            </a:r>
          </a:p>
          <a:p>
            <a:pPr lvl="2">
              <a:spcBef>
                <a:spcPts val="703"/>
              </a:spcBef>
            </a:pPr>
            <a:r>
              <a:t>Change of mindset and approach</a:t>
            </a:r>
          </a:p>
        </p:txBody>
      </p:sp>
    </p:spTree>
    <p:extLst>
      <p:ext uri="{BB962C8B-B14F-4D97-AF65-F5344CB8AC3E}">
        <p14:creationId xmlns:p14="http://schemas.microsoft.com/office/powerpoint/2010/main" val="241425686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A sample pair of quote"/>
          <p:cNvSpPr txBox="1">
            <a:spLocks noGrp="1"/>
          </p:cNvSpPr>
          <p:nvPr>
            <p:ph type="title"/>
          </p:nvPr>
        </p:nvSpPr>
        <p:spPr>
          <a:prstGeom prst="rect">
            <a:avLst/>
          </a:prstGeom>
        </p:spPr>
        <p:txBody>
          <a:bodyPr/>
          <a:lstStyle>
            <a:lvl1pPr algn="l">
              <a:defRPr sz="4400"/>
            </a:lvl1pPr>
          </a:lstStyle>
          <a:p>
            <a:r>
              <a:t>A sample pair of quote</a:t>
            </a:r>
          </a:p>
        </p:txBody>
      </p:sp>
      <p:sp>
        <p:nvSpPr>
          <p:cNvPr id="135" name="&quot;Whenever I come across this problem [lack of motivation] I always try to know reasons behind it. I always find the same reason, i.e. our today's traditional methodology of teaching in which students remain passive.”  (An ETC-member)…"/>
          <p:cNvSpPr txBox="1">
            <a:spLocks noGrp="1"/>
          </p:cNvSpPr>
          <p:nvPr>
            <p:ph type="body" idx="1"/>
          </p:nvPr>
        </p:nvSpPr>
        <p:spPr>
          <a:xfrm>
            <a:off x="759023" y="1553766"/>
            <a:ext cx="7804547" cy="4420195"/>
          </a:xfrm>
          <a:prstGeom prst="rect">
            <a:avLst/>
          </a:prstGeom>
        </p:spPr>
        <p:txBody>
          <a:bodyPr anchor="t">
            <a:normAutofit fontScale="85000" lnSpcReduction="20000"/>
          </a:bodyPr>
          <a:lstStyle/>
          <a:p>
            <a:pPr>
              <a:spcBef>
                <a:spcPts val="703"/>
              </a:spcBef>
            </a:pPr>
            <a:r>
              <a:t>"Whenever I come across this problem [lack of motivation] I always try to know reasons behind it. I always find the same reason, i.e. our today's traditional methodology of teaching in which students remain passive.”  (An ETC-member)</a:t>
            </a:r>
          </a:p>
          <a:p>
            <a:pPr>
              <a:spcBef>
                <a:spcPts val="703"/>
              </a:spcBef>
            </a:pPr>
            <a:r>
              <a:t>"[M]any students are not interested in learning in rural areas. Because their parents are not interested in giving [them] proper and regular education.” (A non-member)</a:t>
            </a:r>
          </a:p>
          <a:p>
            <a:pPr marL="0" indent="0">
              <a:spcBef>
                <a:spcPts val="703"/>
              </a:spcBef>
              <a:buNone/>
            </a:pPr>
            <a:endParaRPr/>
          </a:p>
          <a:p>
            <a:pPr marL="0" indent="0" algn="r">
              <a:spcBef>
                <a:spcPts val="703"/>
              </a:spcBef>
              <a:buNone/>
            </a:pPr>
            <a:r>
              <a:t>(Padwad &amp; Dixit, 2008)</a:t>
            </a:r>
          </a:p>
        </p:txBody>
      </p:sp>
    </p:spTree>
    <p:extLst>
      <p:ext uri="{BB962C8B-B14F-4D97-AF65-F5344CB8AC3E}">
        <p14:creationId xmlns:p14="http://schemas.microsoft.com/office/powerpoint/2010/main" val="33724690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Another pair of quote"/>
          <p:cNvSpPr txBox="1">
            <a:spLocks noGrp="1"/>
          </p:cNvSpPr>
          <p:nvPr>
            <p:ph type="title"/>
          </p:nvPr>
        </p:nvSpPr>
        <p:spPr>
          <a:prstGeom prst="rect">
            <a:avLst/>
          </a:prstGeom>
        </p:spPr>
        <p:txBody>
          <a:bodyPr/>
          <a:lstStyle>
            <a:lvl1pPr algn="l">
              <a:defRPr sz="4400"/>
            </a:lvl1pPr>
          </a:lstStyle>
          <a:p>
            <a:r>
              <a:rPr dirty="0"/>
              <a:t>Another pair of </a:t>
            </a:r>
            <a:r>
              <a:rPr dirty="0" smtClean="0"/>
              <a:t>quote</a:t>
            </a:r>
            <a:r>
              <a:rPr lang="en-GB" smtClean="0"/>
              <a:t>s</a:t>
            </a:r>
            <a:endParaRPr/>
          </a:p>
        </p:txBody>
      </p:sp>
      <p:sp>
        <p:nvSpPr>
          <p:cNvPr id="138" name="&quot;Very large classes have become the unavoidable bitter reality of the present education system. Whether one likes it or not, one has to handle the situation in one way or the other.” (An ETC-member)…"/>
          <p:cNvSpPr txBox="1">
            <a:spLocks noGrp="1"/>
          </p:cNvSpPr>
          <p:nvPr>
            <p:ph type="body" idx="1"/>
          </p:nvPr>
        </p:nvSpPr>
        <p:spPr>
          <a:xfrm>
            <a:off x="759023" y="1544836"/>
            <a:ext cx="7804547" cy="4420195"/>
          </a:xfrm>
          <a:prstGeom prst="rect">
            <a:avLst/>
          </a:prstGeom>
        </p:spPr>
        <p:txBody>
          <a:bodyPr anchor="t">
            <a:normAutofit fontScale="92500" lnSpcReduction="20000"/>
          </a:bodyPr>
          <a:lstStyle/>
          <a:p>
            <a:pPr>
              <a:spcBef>
                <a:spcPts val="703"/>
              </a:spcBef>
            </a:pPr>
            <a:r>
              <a:t> "Very large classes have become the unavoidable bitter reality of the present education system. Whether one likes it or not, one has to handle the situation in one way or the other.” (An ETC-member)</a:t>
            </a:r>
          </a:p>
          <a:p>
            <a:pPr>
              <a:spcBef>
                <a:spcPts val="703"/>
              </a:spcBef>
            </a:pPr>
            <a:r>
              <a:t>"Here teachers can't do anything [about prescribed textbooks] because this policy is already decided and planned by authorities.” (A non-member)</a:t>
            </a:r>
          </a:p>
          <a:p>
            <a:pPr>
              <a:spcBef>
                <a:spcPts val="703"/>
              </a:spcBef>
            </a:pPr>
            <a:endParaRPr/>
          </a:p>
          <a:p>
            <a:pPr marL="0" indent="0" algn="r">
              <a:spcBef>
                <a:spcPts val="703"/>
              </a:spcBef>
              <a:buNone/>
            </a:pPr>
            <a:r>
              <a:t>(Padwad &amp; Dixit, 2008)</a:t>
            </a:r>
          </a:p>
        </p:txBody>
      </p:sp>
    </p:spTree>
    <p:extLst>
      <p:ext uri="{BB962C8B-B14F-4D97-AF65-F5344CB8AC3E}">
        <p14:creationId xmlns:p14="http://schemas.microsoft.com/office/powerpoint/2010/main" val="361979939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hank you !"/>
          <p:cNvSpPr txBox="1">
            <a:spLocks noGrp="1"/>
          </p:cNvSpPr>
          <p:nvPr>
            <p:ph type="body" idx="14"/>
          </p:nvPr>
        </p:nvSpPr>
        <p:spPr>
          <a:prstGeom prst="rect">
            <a:avLst/>
          </a:prstGeom>
        </p:spPr>
        <p:txBody>
          <a:bodyPr/>
          <a:lstStyle/>
          <a:p>
            <a:r>
              <a:rPr dirty="0"/>
              <a:t>Thank you ! </a:t>
            </a:r>
          </a:p>
        </p:txBody>
      </p:sp>
    </p:spTree>
    <p:extLst>
      <p:ext uri="{BB962C8B-B14F-4D97-AF65-F5344CB8AC3E}">
        <p14:creationId xmlns:p14="http://schemas.microsoft.com/office/powerpoint/2010/main" val="208287610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319</Words>
  <Application>Microsoft Macintosh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Difficult circumstances, Teacher agency and Support</vt:lpstr>
      <vt:lpstr>PowerPoint Presentation</vt:lpstr>
      <vt:lpstr>PowerPoint Presentation</vt:lpstr>
      <vt:lpstr>What difficult circumstances?</vt:lpstr>
      <vt:lpstr>Group support</vt:lpstr>
      <vt:lpstr>A sample pair of quote</vt:lpstr>
      <vt:lpstr>Another pair of quotes</vt:lpstr>
      <vt:lpstr>PowerPoint Presentation</vt:lpstr>
    </vt:vector>
  </TitlesOfParts>
  <Company>University of Warwick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Difficult circumstances, Teacher agency and Support</dc:title>
  <dc:creator>Richard Smith</dc:creator>
  <cp:lastModifiedBy>Richard Smith</cp:lastModifiedBy>
  <cp:revision>2</cp:revision>
  <dcterms:created xsi:type="dcterms:W3CDTF">2019-04-06T10:51:33Z</dcterms:created>
  <dcterms:modified xsi:type="dcterms:W3CDTF">2019-04-06T10:52:29Z</dcterms:modified>
</cp:coreProperties>
</file>