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321" r:id="rId2"/>
    <p:sldId id="437" r:id="rId3"/>
    <p:sldId id="342" r:id="rId4"/>
    <p:sldId id="432" r:id="rId5"/>
    <p:sldId id="336" r:id="rId6"/>
    <p:sldId id="345" r:id="rId7"/>
    <p:sldId id="438" r:id="rId8"/>
    <p:sldId id="359" r:id="rId9"/>
    <p:sldId id="439" r:id="rId10"/>
    <p:sldId id="441" r:id="rId11"/>
    <p:sldId id="276" r:id="rId12"/>
    <p:sldId id="352" r:id="rId13"/>
    <p:sldId id="353" r:id="rId14"/>
    <p:sldId id="442" r:id="rId15"/>
    <p:sldId id="443" r:id="rId16"/>
    <p:sldId id="446"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7"/>
  </p:normalViewPr>
  <p:slideViewPr>
    <p:cSldViewPr snapToGrid="0" snapToObjects="1">
      <p:cViewPr varScale="1">
        <p:scale>
          <a:sx n="58" d="100"/>
          <a:sy n="58" d="100"/>
        </p:scale>
        <p:origin x="-896" y="-10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1607466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 xmlns:a16="http://schemas.microsoft.com/office/drawing/2014/main" id="{70B7FEEE-E090-AA40-90DD-2686F4A075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 xmlns:a16="http://schemas.microsoft.com/office/drawing/2014/main" id="{B68402BD-BA05-C14D-8F0D-2CE4241FFD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latin typeface="Arial" panose="020B0604020202020204" pitchFamily="34" charset="0"/>
              </a:rPr>
              <a:t>Key  speakers at the Symposium included: </a:t>
            </a:r>
            <a:br>
              <a:rPr lang="en-GB" altLang="en-US">
                <a:latin typeface="Arial" panose="020B0604020202020204" pitchFamily="34" charset="0"/>
              </a:rPr>
            </a:br>
            <a:r>
              <a:rPr lang="en-GB" altLang="en-US">
                <a:latin typeface="Arial" panose="020B0604020202020204" pitchFamily="34" charset="0"/>
              </a:rPr>
              <a:t/>
            </a:r>
            <a:br>
              <a:rPr lang="en-GB" altLang="en-US">
                <a:latin typeface="Arial" panose="020B0604020202020204" pitchFamily="34" charset="0"/>
              </a:rPr>
            </a:br>
            <a:r>
              <a:rPr lang="en-GB" altLang="en-US">
                <a:latin typeface="Arial" panose="020B0604020202020204" pitchFamily="34" charset="0"/>
              </a:rPr>
              <a:t>Deena  Boraie, The American University in Cairo,   Egypt</a:t>
            </a:r>
            <a:br>
              <a:rPr lang="en-GB" altLang="en-US">
                <a:latin typeface="Arial" panose="020B0604020202020204" pitchFamily="34" charset="0"/>
              </a:rPr>
            </a:br>
            <a:r>
              <a:rPr lang="en-GB" altLang="en-US">
                <a:latin typeface="Arial" panose="020B0604020202020204" pitchFamily="34" charset="0"/>
              </a:rPr>
              <a:t/>
            </a:r>
            <a:br>
              <a:rPr lang="en-GB" altLang="en-US">
                <a:latin typeface="Arial" panose="020B0604020202020204" pitchFamily="34" charset="0"/>
              </a:rPr>
            </a:br>
            <a:r>
              <a:rPr lang="en-GB" altLang="en-US">
                <a:latin typeface="Arial" panose="020B0604020202020204" pitchFamily="34" charset="0"/>
              </a:rPr>
              <a:t>Christine  Coombe, Dubai Men’s College, Dubai, UAE</a:t>
            </a:r>
            <a:br>
              <a:rPr lang="en-GB" altLang="en-US">
                <a:latin typeface="Arial" panose="020B0604020202020204" pitchFamily="34" charset="0"/>
              </a:rPr>
            </a:br>
            <a:r>
              <a:rPr lang="en-GB" altLang="en-US">
                <a:latin typeface="Arial" panose="020B0604020202020204" pitchFamily="34" charset="0"/>
              </a:rPr>
              <a:t/>
            </a:r>
            <a:br>
              <a:rPr lang="en-GB" altLang="en-US">
                <a:latin typeface="Arial" panose="020B0604020202020204" pitchFamily="34" charset="0"/>
              </a:rPr>
            </a:br>
            <a:r>
              <a:rPr lang="en-GB" altLang="en-US">
                <a:latin typeface="Arial" panose="020B0604020202020204" pitchFamily="34" charset="0"/>
              </a:rPr>
              <a:t>Richard  Smith, University of Warwick, UK</a:t>
            </a:r>
          </a:p>
        </p:txBody>
      </p:sp>
      <p:sp>
        <p:nvSpPr>
          <p:cNvPr id="18435" name="Slide Number Placeholder 3">
            <a:extLst>
              <a:ext uri="{FF2B5EF4-FFF2-40B4-BE49-F238E27FC236}">
                <a16:creationId xmlns="" xmlns:a16="http://schemas.microsoft.com/office/drawing/2014/main" id="{061EE41F-F670-7045-B5FD-F510DC5537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cs typeface="Arial" panose="020B0604020202020204" pitchFamily="34" charset="0"/>
              </a:defRPr>
            </a:lvl1pPr>
            <a:lvl2pPr marL="742950" indent="-285750" defTabSz="957263">
              <a:defRPr>
                <a:solidFill>
                  <a:schemeClr val="tx1"/>
                </a:solidFill>
                <a:latin typeface="Arial" panose="020B0604020202020204" pitchFamily="34" charset="0"/>
                <a:cs typeface="Arial" panose="020B0604020202020204" pitchFamily="34" charset="0"/>
              </a:defRPr>
            </a:lvl2pPr>
            <a:lvl3pPr marL="1143000" indent="-228600" defTabSz="957263">
              <a:defRPr>
                <a:solidFill>
                  <a:schemeClr val="tx1"/>
                </a:solidFill>
                <a:latin typeface="Arial" panose="020B0604020202020204" pitchFamily="34" charset="0"/>
                <a:cs typeface="Arial" panose="020B0604020202020204" pitchFamily="34" charset="0"/>
              </a:defRPr>
            </a:lvl3pPr>
            <a:lvl4pPr marL="1600200" indent="-228600" defTabSz="957263">
              <a:defRPr>
                <a:solidFill>
                  <a:schemeClr val="tx1"/>
                </a:solidFill>
                <a:latin typeface="Arial" panose="020B0604020202020204" pitchFamily="34" charset="0"/>
                <a:cs typeface="Arial" panose="020B0604020202020204" pitchFamily="34" charset="0"/>
              </a:defRPr>
            </a:lvl4pPr>
            <a:lvl5pPr marL="2057400" indent="-228600" defTabSz="957263">
              <a:defRPr>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7B3508-00C8-E640-9E8D-C347063A5A16}" type="slidenum">
              <a:rPr lang="en-GB" altLang="en-US" smtClean="0"/>
              <a:pPr/>
              <a:t>2</a:t>
            </a:fld>
            <a:endParaRPr lang="en-GB" altLang="en-US"/>
          </a:p>
        </p:txBody>
      </p:sp>
    </p:spTree>
    <p:extLst>
      <p:ext uri="{BB962C8B-B14F-4D97-AF65-F5344CB8AC3E}">
        <p14:creationId xmlns:p14="http://schemas.microsoft.com/office/powerpoint/2010/main" val="1428682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 xmlns:a16="http://schemas.microsoft.com/office/drawing/2014/main" id="{2EE540EE-32D6-8940-83A2-8D3DB43CF7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 xmlns:a16="http://schemas.microsoft.com/office/drawing/2014/main" id="{9874B6FB-0DE9-3A47-8AD8-A9F1F34F2EA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dirty="0" err="1"/>
              <a:t>Bawe</a:t>
            </a:r>
            <a:r>
              <a:rPr lang="en-GB" altLang="en-US" dirty="0"/>
              <a:t> and </a:t>
            </a:r>
            <a:r>
              <a:rPr lang="en-GB" altLang="en-US" dirty="0" err="1"/>
              <a:t>Fonjong</a:t>
            </a:r>
            <a:r>
              <a:rPr lang="en-GB" altLang="en-US" dirty="0"/>
              <a:t> sending Conference proposals for TESOL Africa 2019</a:t>
            </a:r>
          </a:p>
          <a:p>
            <a:pPr marL="548640" indent="-411480" eaLnBrk="1" fontAlgn="auto" hangingPunct="1">
              <a:spcAft>
                <a:spcPts val="0"/>
              </a:spcAft>
              <a:buClr>
                <a:schemeClr val="tx1">
                  <a:shade val="95000"/>
                </a:schemeClr>
              </a:buClr>
              <a:buFont typeface="Wingdings 2"/>
              <a:buChar char=""/>
              <a:defRPr/>
            </a:pPr>
            <a:r>
              <a:rPr lang="en-US" dirty="0" err="1"/>
              <a:t>Ekembe</a:t>
            </a:r>
            <a:r>
              <a:rPr lang="en-US" dirty="0"/>
              <a:t> , E (2016) . Do ‘Resourceful’ Methodologies Really Work in ‘Under-resourced’ Contexts? In Murphy, A (ed.). </a:t>
            </a:r>
            <a:r>
              <a:rPr lang="en-US" i="1" dirty="0"/>
              <a:t>New Developments in Foreign Language Learning. </a:t>
            </a:r>
            <a:r>
              <a:rPr lang="en-US" dirty="0"/>
              <a:t>NY</a:t>
            </a:r>
            <a:r>
              <a:rPr lang="en-US" i="1" dirty="0"/>
              <a:t>: </a:t>
            </a:r>
            <a:r>
              <a:rPr lang="en-US" dirty="0"/>
              <a:t>NOVA Science Pub.</a:t>
            </a:r>
          </a:p>
          <a:p>
            <a:pPr marL="548640" indent="-411480" eaLnBrk="1" fontAlgn="auto" hangingPunct="1">
              <a:spcAft>
                <a:spcPts val="0"/>
              </a:spcAft>
              <a:buClr>
                <a:schemeClr val="tx1">
                  <a:shade val="95000"/>
                </a:schemeClr>
              </a:buClr>
              <a:buFont typeface="Wingdings 2"/>
              <a:buChar char=""/>
              <a:defRPr/>
            </a:pPr>
            <a:r>
              <a:rPr lang="en-US" dirty="0" err="1"/>
              <a:t>Ekembe</a:t>
            </a:r>
            <a:r>
              <a:rPr lang="en-US" dirty="0"/>
              <a:t>, E &amp; </a:t>
            </a:r>
            <a:r>
              <a:rPr lang="en-US" dirty="0" err="1"/>
              <a:t>Fonjong</a:t>
            </a:r>
            <a:r>
              <a:rPr lang="en-US" dirty="0"/>
              <a:t>, S (2018) Teacher Association Research for Professional Development in Cameroon. </a:t>
            </a:r>
            <a:r>
              <a:rPr lang="en-US" i="1" dirty="0"/>
              <a:t>ELT Research, </a:t>
            </a:r>
            <a:r>
              <a:rPr lang="en-US" dirty="0"/>
              <a:t>33</a:t>
            </a:r>
          </a:p>
          <a:p>
            <a:pPr marL="548640" indent="-411480" eaLnBrk="1" fontAlgn="auto" hangingPunct="1">
              <a:spcAft>
                <a:spcPts val="0"/>
              </a:spcAft>
              <a:buClr>
                <a:schemeClr val="tx1">
                  <a:shade val="95000"/>
                </a:schemeClr>
              </a:buClr>
              <a:buFont typeface="Wingdings 2"/>
              <a:buChar char=""/>
              <a:defRPr/>
            </a:pPr>
            <a:r>
              <a:rPr lang="en-US" dirty="0" err="1"/>
              <a:t>Ekembe</a:t>
            </a:r>
            <a:r>
              <a:rPr lang="en-US" dirty="0"/>
              <a:t> , E (</a:t>
            </a:r>
            <a:r>
              <a:rPr lang="en-US" i="1" dirty="0"/>
              <a:t>forthcoming</a:t>
            </a:r>
            <a:r>
              <a:rPr lang="en-US" dirty="0"/>
              <a:t>) Constructing  English Language Teachers’ Identities in  ‘Low-resourced’ contexts. </a:t>
            </a:r>
            <a:r>
              <a:rPr lang="en-US" i="1" dirty="0"/>
              <a:t>Syllabus</a:t>
            </a:r>
          </a:p>
          <a:p>
            <a:pPr marL="514350" indent="-514350" algn="just" eaLnBrk="1" fontAlgn="auto" hangingPunct="1">
              <a:spcAft>
                <a:spcPts val="0"/>
              </a:spcAft>
              <a:buFont typeface="Wingdings 2" pitchFamily="18" charset="2"/>
              <a:buAutoNum type="arabicPeriod"/>
              <a:defRPr/>
            </a:pPr>
            <a:r>
              <a:rPr lang="en-US" dirty="0"/>
              <a:t>Application (Demo lessons at ENS </a:t>
            </a:r>
            <a:r>
              <a:rPr lang="en-US" dirty="0" err="1"/>
              <a:t>Yaounde</a:t>
            </a:r>
            <a:r>
              <a:rPr lang="en-US" dirty="0"/>
              <a:t>)</a:t>
            </a:r>
          </a:p>
          <a:p>
            <a:pPr marL="514350" indent="-514350" algn="just" eaLnBrk="1" fontAlgn="auto" hangingPunct="1">
              <a:spcAft>
                <a:spcPts val="0"/>
              </a:spcAft>
              <a:buFont typeface="Wingdings 2" pitchFamily="18" charset="2"/>
              <a:buAutoNum type="arabicPeriod"/>
              <a:defRPr/>
            </a:pPr>
            <a:r>
              <a:rPr lang="en-US" dirty="0"/>
              <a:t>Learning/more training (Reading Articles, Workshops/presentations- Peggy </a:t>
            </a:r>
            <a:r>
              <a:rPr lang="en-US" dirty="0" err="1"/>
              <a:t>kang</a:t>
            </a:r>
            <a:r>
              <a:rPr lang="en-US" dirty="0"/>
              <a:t>, Scott </a:t>
            </a:r>
            <a:r>
              <a:rPr lang="en-US" dirty="0" err="1"/>
              <a:t>Thornbury</a:t>
            </a:r>
            <a:r>
              <a:rPr lang="en-US" dirty="0"/>
              <a:t>, Joy Egbert, Lauren Nicole, Harry </a:t>
            </a:r>
            <a:r>
              <a:rPr lang="en-US" dirty="0" err="1"/>
              <a:t>kuchah</a:t>
            </a:r>
            <a:r>
              <a:rPr lang="en-US" dirty="0"/>
              <a:t> </a:t>
            </a:r>
            <a:r>
              <a:rPr lang="en-US" dirty="0" err="1"/>
              <a:t>Kuchah</a:t>
            </a:r>
            <a:r>
              <a:rPr lang="en-US" dirty="0"/>
              <a:t>,)</a:t>
            </a:r>
          </a:p>
          <a:p>
            <a:pPr marL="514350" indent="-514350" algn="just" eaLnBrk="1" fontAlgn="auto" hangingPunct="1">
              <a:spcAft>
                <a:spcPts val="0"/>
              </a:spcAft>
              <a:buFont typeface="Wingdings 2" pitchFamily="18" charset="2"/>
              <a:buAutoNum type="arabicPeriod"/>
              <a:defRPr/>
            </a:pPr>
            <a:r>
              <a:rPr lang="en-US" dirty="0"/>
              <a:t>Engagement (joint events with schools of education-Prof </a:t>
            </a:r>
            <a:r>
              <a:rPr lang="en-US" dirty="0" err="1"/>
              <a:t>Njika</a:t>
            </a:r>
            <a:r>
              <a:rPr lang="en-US" dirty="0"/>
              <a:t> Prof </a:t>
            </a:r>
            <a:r>
              <a:rPr lang="en-US" dirty="0" err="1"/>
              <a:t>Nkemleke</a:t>
            </a:r>
            <a:r>
              <a:rPr lang="en-US" dirty="0"/>
              <a:t>, PI, and Pre-service teachers, American Peace corps)</a:t>
            </a:r>
          </a:p>
          <a:p>
            <a:pPr eaLnBrk="1" hangingPunct="1">
              <a:spcBef>
                <a:spcPct val="0"/>
              </a:spcBef>
              <a:defRPr/>
            </a:pPr>
            <a:endParaRPr lang="en-GB" altLang="en-US" dirty="0"/>
          </a:p>
          <a:p>
            <a:pPr eaLnBrk="1" hangingPunct="1">
              <a:spcBef>
                <a:spcPct val="0"/>
              </a:spcBef>
              <a:defRPr/>
            </a:pPr>
            <a:endParaRPr lang="en-GB" altLang="en-US" dirty="0"/>
          </a:p>
        </p:txBody>
      </p:sp>
      <p:sp>
        <p:nvSpPr>
          <p:cNvPr id="39939" name="Slide Number Placeholder 3">
            <a:extLst>
              <a:ext uri="{FF2B5EF4-FFF2-40B4-BE49-F238E27FC236}">
                <a16:creationId xmlns="" xmlns:a16="http://schemas.microsoft.com/office/drawing/2014/main" id="{BE81F7E6-3DA6-8046-B296-8FE51588A1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D2E0BB-D04C-994F-870B-066DB996EF57}" type="slidenum">
              <a:rPr lang="en-GB" altLang="en-US" smtClean="0">
                <a:latin typeface="Arial" panose="020B0604020202020204" pitchFamily="34" charset="0"/>
              </a:rPr>
              <a:pPr>
                <a:spcBef>
                  <a:spcPct val="0"/>
                </a:spcBef>
              </a:pPr>
              <a:t>15</a:t>
            </a:fld>
            <a:endParaRPr lang="en-GB" altLang="en-US">
              <a:latin typeface="Arial" panose="020B0604020202020204" pitchFamily="34" charset="0"/>
            </a:endParaRPr>
          </a:p>
        </p:txBody>
      </p:sp>
    </p:spTree>
    <p:extLst>
      <p:ext uri="{BB962C8B-B14F-4D97-AF65-F5344CB8AC3E}">
        <p14:creationId xmlns:p14="http://schemas.microsoft.com/office/powerpoint/2010/main" val="980464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 xmlns:a16="http://schemas.microsoft.com/office/drawing/2014/main" id="{75057084-9814-E147-AF71-625F73AFB3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 xmlns:a16="http://schemas.microsoft.com/office/drawing/2014/main" id="{A20EBD6E-720C-B248-8375-CDDB2E9EDE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800">
                <a:latin typeface="Garamond" panose="02020404030301010803" pitchFamily="18" charset="0"/>
              </a:rPr>
              <a:t>Large classes…</a:t>
            </a:r>
          </a:p>
          <a:p>
            <a:pPr eaLnBrk="1" hangingPunct="1"/>
            <a:r>
              <a:rPr lang="en-US" altLang="en-US" sz="800">
                <a:latin typeface="Garamond" panose="02020404030301010803" pitchFamily="18" charset="0"/>
              </a:rPr>
              <a:t>Multi-grade classes especially in rural areas</a:t>
            </a:r>
          </a:p>
          <a:p>
            <a:pPr eaLnBrk="1" hangingPunct="1"/>
            <a:r>
              <a:rPr lang="en-US" altLang="en-US" sz="800">
                <a:latin typeface="Garamond" panose="02020404030301010803" pitchFamily="18" charset="0"/>
              </a:rPr>
              <a:t>Lack of prescribed textbooks  and other resources</a:t>
            </a:r>
          </a:p>
          <a:p>
            <a:pPr eaLnBrk="1" hangingPunct="1"/>
            <a:r>
              <a:rPr lang="en-US" altLang="en-US" sz="800">
                <a:latin typeface="Garamond" panose="02020404030301010803" pitchFamily="18" charset="0"/>
              </a:rPr>
              <a:t>Multiple L1 influences</a:t>
            </a:r>
          </a:p>
          <a:p>
            <a:pPr eaLnBrk="1" hangingPunct="1"/>
            <a:r>
              <a:rPr lang="en-US" altLang="en-US" sz="800">
                <a:latin typeface="Garamond" panose="02020404030301010803" pitchFamily="18" charset="0"/>
              </a:rPr>
              <a:t>‘Francophones’ in English Medium schools.</a:t>
            </a:r>
          </a:p>
          <a:p>
            <a:pPr eaLnBrk="1" hangingPunct="1"/>
            <a:r>
              <a:rPr lang="en-US" altLang="en-US" sz="800">
                <a:latin typeface="Garamond" panose="02020404030301010803" pitchFamily="18" charset="0"/>
              </a:rPr>
              <a:t>Multiple pedagogic innovations </a:t>
            </a:r>
          </a:p>
          <a:p>
            <a:pPr eaLnBrk="1" hangingPunct="1"/>
            <a:r>
              <a:rPr lang="en-GB" altLang="en-US" sz="800">
                <a:latin typeface="Garamond" panose="02020404030301010803" pitchFamily="18" charset="0"/>
              </a:rPr>
              <a:t>Multiple summative assessments </a:t>
            </a:r>
          </a:p>
          <a:p>
            <a:pPr eaLnBrk="1" hangingPunct="1"/>
            <a:r>
              <a:rPr lang="en-GB" altLang="en-US" sz="800">
                <a:latin typeface="Garamond" panose="02020404030301010803" pitchFamily="18" charset="0"/>
              </a:rPr>
              <a:t>High stakes end-of-primary exams</a:t>
            </a:r>
          </a:p>
          <a:p>
            <a:pPr eaLnBrk="1" hangingPunct="1"/>
            <a:r>
              <a:rPr lang="en-GB" altLang="en-US" sz="800">
                <a:latin typeface="Garamond" panose="02020404030301010803" pitchFamily="18" charset="0"/>
              </a:rPr>
              <a:t>A ‘deficit’ approach to INSET </a:t>
            </a:r>
            <a:endParaRPr lang="en-US" altLang="en-US" sz="800">
              <a:latin typeface="Arial" panose="020B0604020202020204" pitchFamily="34" charset="0"/>
            </a:endParaRPr>
          </a:p>
          <a:p>
            <a:pPr eaLnBrk="1" hangingPunct="1"/>
            <a:r>
              <a:rPr lang="en-US" altLang="en-US" sz="800">
                <a:latin typeface="Arial" panose="020B0604020202020204" pitchFamily="34" charset="0"/>
              </a:rPr>
              <a:t>Point 3: due to time and resource constraints as well as lack of research experience or training.</a:t>
            </a:r>
          </a:p>
          <a:p>
            <a:pPr eaLnBrk="1" hangingPunct="1"/>
            <a:r>
              <a:rPr lang="en-US" altLang="en-US" sz="800">
                <a:latin typeface="Arial" panose="020B0604020202020204" pitchFamily="34" charset="0"/>
              </a:rPr>
              <a:t>So the idea of a TA research, we thought, would help us in: </a:t>
            </a:r>
          </a:p>
          <a:p>
            <a:pPr eaLnBrk="1" hangingPunct="1"/>
            <a:r>
              <a:rPr lang="en-US" altLang="en-US" sz="800"/>
              <a:t>gathering a large amount of data if the association as a whole could be mobilized;</a:t>
            </a:r>
            <a:endParaRPr lang="en-GB" altLang="en-US" sz="800"/>
          </a:p>
          <a:p>
            <a:pPr eaLnBrk="1" hangingPunct="1"/>
            <a:r>
              <a:rPr lang="en-US" altLang="en-US" sz="800"/>
              <a:t>sharing of appropriate possible local solutions to problems if successes as well as problems could be shared; </a:t>
            </a:r>
            <a:endParaRPr lang="en-GB" altLang="en-US" sz="800"/>
          </a:p>
          <a:p>
            <a:pPr eaLnBrk="1" hangingPunct="1"/>
            <a:r>
              <a:rPr lang="en-US" altLang="en-US" sz="800"/>
              <a:t>collective development of research skills;</a:t>
            </a:r>
            <a:endParaRPr lang="en-GB" altLang="en-US" sz="800"/>
          </a:p>
          <a:p>
            <a:pPr eaLnBrk="1" hangingPunct="1"/>
            <a:r>
              <a:rPr lang="en-US" altLang="en-US" sz="800"/>
              <a:t>increased confidence of participants in their own ideas, serving as a preparatory basis for future projects, including more individual or small-group research. </a:t>
            </a:r>
            <a:endParaRPr lang="en-GB" altLang="en-US" sz="800"/>
          </a:p>
          <a:p>
            <a:pPr eaLnBrk="1" hangingPunct="1"/>
            <a:r>
              <a:rPr lang="en-US" altLang="en-US" sz="800"/>
              <a:t>resulting relative persuasiveness of the research to those in authority;</a:t>
            </a:r>
            <a:endParaRPr lang="en-GB" altLang="en-US" sz="800"/>
          </a:p>
          <a:p>
            <a:pPr eaLnBrk="1" hangingPunct="1"/>
            <a:endParaRPr lang="en-US" altLang="en-US" sz="800">
              <a:latin typeface="Arial" panose="020B0604020202020204" pitchFamily="34" charset="0"/>
            </a:endParaRPr>
          </a:p>
          <a:p>
            <a:pPr eaLnBrk="1" hangingPunct="1"/>
            <a:endParaRPr lang="en-US" altLang="en-US" sz="800">
              <a:latin typeface="Arial" panose="020B0604020202020204" pitchFamily="34" charset="0"/>
            </a:endParaRPr>
          </a:p>
          <a:p>
            <a:pPr eaLnBrk="1" hangingPunct="1"/>
            <a:endParaRPr lang="en-US" altLang="en-US" sz="800">
              <a:latin typeface="Arial" panose="020B0604020202020204" pitchFamily="34" charset="0"/>
            </a:endParaRPr>
          </a:p>
          <a:p>
            <a:pPr eaLnBrk="1" hangingPunct="1"/>
            <a:r>
              <a:rPr lang="en-GB" altLang="en-US" sz="800">
                <a:latin typeface="Arial" panose="020B0604020202020204" pitchFamily="34" charset="0"/>
              </a:rPr>
              <a:t>Our discussions following the symposium and during the conference in relation to the final point in particular, led Richard Smith to propose a change to the projected title of his last-day plenary talk, from ‘In difficult circumstances, the power of teacher-research’ to ‘In your circumstances, the potential of CAMELTA research’. Rather than providing guidance on how to carry out individual teacher-research as originally planned, he suggested in his plenary that CAMELTA could select some questions of general importance to the membership and then mobilize collectively to gather data from across the membership. Advantages of this could include</a:t>
            </a:r>
          </a:p>
          <a:p>
            <a:pPr eaLnBrk="1" hangingPunct="1"/>
            <a:endParaRPr lang="en-GB" altLang="en-US">
              <a:latin typeface="Arial" panose="020B0604020202020204" pitchFamily="34" charset="0"/>
            </a:endParaRPr>
          </a:p>
        </p:txBody>
      </p:sp>
      <p:sp>
        <p:nvSpPr>
          <p:cNvPr id="20483" name="Slide Number Placeholder 3">
            <a:extLst>
              <a:ext uri="{FF2B5EF4-FFF2-40B4-BE49-F238E27FC236}">
                <a16:creationId xmlns="" xmlns:a16="http://schemas.microsoft.com/office/drawing/2014/main" id="{6BCCED18-0140-D245-9DF9-6635C6906D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cs typeface="Arial" panose="020B0604020202020204" pitchFamily="34" charset="0"/>
              </a:defRPr>
            </a:lvl1pPr>
            <a:lvl2pPr marL="742950" indent="-285750" defTabSz="957263">
              <a:defRPr>
                <a:solidFill>
                  <a:schemeClr val="tx1"/>
                </a:solidFill>
                <a:latin typeface="Arial" panose="020B0604020202020204" pitchFamily="34" charset="0"/>
                <a:cs typeface="Arial" panose="020B0604020202020204" pitchFamily="34" charset="0"/>
              </a:defRPr>
            </a:lvl2pPr>
            <a:lvl3pPr marL="1143000" indent="-228600" defTabSz="957263">
              <a:defRPr>
                <a:solidFill>
                  <a:schemeClr val="tx1"/>
                </a:solidFill>
                <a:latin typeface="Arial" panose="020B0604020202020204" pitchFamily="34" charset="0"/>
                <a:cs typeface="Arial" panose="020B0604020202020204" pitchFamily="34" charset="0"/>
              </a:defRPr>
            </a:lvl3pPr>
            <a:lvl4pPr marL="1600200" indent="-228600" defTabSz="957263">
              <a:defRPr>
                <a:solidFill>
                  <a:schemeClr val="tx1"/>
                </a:solidFill>
                <a:latin typeface="Arial" panose="020B0604020202020204" pitchFamily="34" charset="0"/>
                <a:cs typeface="Arial" panose="020B0604020202020204" pitchFamily="34" charset="0"/>
              </a:defRPr>
            </a:lvl4pPr>
            <a:lvl5pPr marL="2057400" indent="-228600" defTabSz="957263">
              <a:defRPr>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3AD6D0-1A57-6C4F-916C-FACA4BF226BC}" type="slidenum">
              <a:rPr lang="en-GB" altLang="en-US" smtClean="0"/>
              <a:pPr/>
              <a:t>3</a:t>
            </a:fld>
            <a:endParaRPr lang="en-GB" altLang="en-US"/>
          </a:p>
        </p:txBody>
      </p:sp>
    </p:spTree>
    <p:extLst>
      <p:ext uri="{BB962C8B-B14F-4D97-AF65-F5344CB8AC3E}">
        <p14:creationId xmlns:p14="http://schemas.microsoft.com/office/powerpoint/2010/main" val="2828922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 xmlns:a16="http://schemas.microsoft.com/office/drawing/2014/main" id="{450764B1-1130-C144-95D9-36D3020DE2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 xmlns:a16="http://schemas.microsoft.com/office/drawing/2014/main" id="{21569FD6-7F88-3A4D-8740-464B878164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latin typeface="Arial" panose="020B0604020202020204" pitchFamily="34" charset="0"/>
              </a:rPr>
              <a:t>This s</a:t>
            </a:r>
          </a:p>
        </p:txBody>
      </p:sp>
      <p:sp>
        <p:nvSpPr>
          <p:cNvPr id="22531" name="Slide Number Placeholder 3">
            <a:extLst>
              <a:ext uri="{FF2B5EF4-FFF2-40B4-BE49-F238E27FC236}">
                <a16:creationId xmlns="" xmlns:a16="http://schemas.microsoft.com/office/drawing/2014/main" id="{EDBA14E2-AC1A-D845-AEB6-0BD18F729B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cs typeface="Arial" panose="020B0604020202020204" pitchFamily="34" charset="0"/>
              </a:defRPr>
            </a:lvl1pPr>
            <a:lvl2pPr marL="742950" indent="-285750" defTabSz="957263">
              <a:defRPr>
                <a:solidFill>
                  <a:schemeClr val="tx1"/>
                </a:solidFill>
                <a:latin typeface="Arial" panose="020B0604020202020204" pitchFamily="34" charset="0"/>
                <a:cs typeface="Arial" panose="020B0604020202020204" pitchFamily="34" charset="0"/>
              </a:defRPr>
            </a:lvl2pPr>
            <a:lvl3pPr marL="1143000" indent="-228600" defTabSz="957263">
              <a:defRPr>
                <a:solidFill>
                  <a:schemeClr val="tx1"/>
                </a:solidFill>
                <a:latin typeface="Arial" panose="020B0604020202020204" pitchFamily="34" charset="0"/>
                <a:cs typeface="Arial" panose="020B0604020202020204" pitchFamily="34" charset="0"/>
              </a:defRPr>
            </a:lvl3pPr>
            <a:lvl4pPr marL="1600200" indent="-228600" defTabSz="957263">
              <a:defRPr>
                <a:solidFill>
                  <a:schemeClr val="tx1"/>
                </a:solidFill>
                <a:latin typeface="Arial" panose="020B0604020202020204" pitchFamily="34" charset="0"/>
                <a:cs typeface="Arial" panose="020B0604020202020204" pitchFamily="34" charset="0"/>
              </a:defRPr>
            </a:lvl4pPr>
            <a:lvl5pPr marL="2057400" indent="-228600" defTabSz="957263">
              <a:defRPr>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74C574-AFB1-1C45-98FC-0CE8D5B7BFD3}" type="slidenum">
              <a:rPr lang="en-GB" altLang="en-US" smtClean="0"/>
              <a:pPr/>
              <a:t>4</a:t>
            </a:fld>
            <a:endParaRPr lang="en-GB" altLang="en-US"/>
          </a:p>
        </p:txBody>
      </p:sp>
    </p:spTree>
    <p:extLst>
      <p:ext uri="{BB962C8B-B14F-4D97-AF65-F5344CB8AC3E}">
        <p14:creationId xmlns:p14="http://schemas.microsoft.com/office/powerpoint/2010/main" val="477382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 xmlns:a16="http://schemas.microsoft.com/office/drawing/2014/main" id="{540BB406-7D91-804A-A5F2-A6CC3AB4E4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 xmlns:a16="http://schemas.microsoft.com/office/drawing/2014/main" id="{1D96DA7F-D57C-C14B-9A2C-C2BD5B6F64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rPr>
              <a:t>For example, questions 1 and 2 above were categorized as relating to ‘student participation and engagement’, questions 3 and 4 as ‘low resources’, and questions 5 and 6 as ‘large and multigrade classes’. </a:t>
            </a:r>
            <a:endParaRPr lang="en-GB" altLang="en-US">
              <a:latin typeface="Arial" panose="020B0604020202020204" pitchFamily="34" charset="0"/>
            </a:endParaRPr>
          </a:p>
        </p:txBody>
      </p:sp>
      <p:sp>
        <p:nvSpPr>
          <p:cNvPr id="24579" name="Slide Number Placeholder 3">
            <a:extLst>
              <a:ext uri="{FF2B5EF4-FFF2-40B4-BE49-F238E27FC236}">
                <a16:creationId xmlns="" xmlns:a16="http://schemas.microsoft.com/office/drawing/2014/main" id="{96B13839-3FBF-E444-A5FD-A532784C9C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Arial" panose="020B0604020202020204" pitchFamily="34" charset="0"/>
                <a:cs typeface="Arial" panose="020B0604020202020204" pitchFamily="34" charset="0"/>
              </a:defRPr>
            </a:lvl1pPr>
            <a:lvl2pPr marL="742950" indent="-285750" defTabSz="957263">
              <a:defRPr>
                <a:solidFill>
                  <a:schemeClr val="tx1"/>
                </a:solidFill>
                <a:latin typeface="Arial" panose="020B0604020202020204" pitchFamily="34" charset="0"/>
                <a:cs typeface="Arial" panose="020B0604020202020204" pitchFamily="34" charset="0"/>
              </a:defRPr>
            </a:lvl2pPr>
            <a:lvl3pPr marL="1143000" indent="-228600" defTabSz="957263">
              <a:defRPr>
                <a:solidFill>
                  <a:schemeClr val="tx1"/>
                </a:solidFill>
                <a:latin typeface="Arial" panose="020B0604020202020204" pitchFamily="34" charset="0"/>
                <a:cs typeface="Arial" panose="020B0604020202020204" pitchFamily="34" charset="0"/>
              </a:defRPr>
            </a:lvl3pPr>
            <a:lvl4pPr marL="1600200" indent="-228600" defTabSz="957263">
              <a:defRPr>
                <a:solidFill>
                  <a:schemeClr val="tx1"/>
                </a:solidFill>
                <a:latin typeface="Arial" panose="020B0604020202020204" pitchFamily="34" charset="0"/>
                <a:cs typeface="Arial" panose="020B0604020202020204" pitchFamily="34" charset="0"/>
              </a:defRPr>
            </a:lvl4pPr>
            <a:lvl5pPr marL="2057400" indent="-228600" defTabSz="957263">
              <a:defRPr>
                <a:solidFill>
                  <a:schemeClr val="tx1"/>
                </a:solidFill>
                <a:latin typeface="Arial" panose="020B060402020202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AD5A8A-D92F-9241-B3D5-F0BE16134890}" type="slidenum">
              <a:rPr lang="en-GB" altLang="en-US" smtClean="0"/>
              <a:pPr/>
              <a:t>5</a:t>
            </a:fld>
            <a:endParaRPr lang="en-GB" altLang="en-US"/>
          </a:p>
        </p:txBody>
      </p:sp>
    </p:spTree>
    <p:extLst>
      <p:ext uri="{BB962C8B-B14F-4D97-AF65-F5344CB8AC3E}">
        <p14:creationId xmlns:p14="http://schemas.microsoft.com/office/powerpoint/2010/main" val="866504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 xmlns:a16="http://schemas.microsoft.com/office/drawing/2014/main" id="{A7FACEF9-A041-B84F-93FD-2ED7118059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 xmlns:a16="http://schemas.microsoft.com/office/drawing/2014/main" id="{CCABA803-76B9-9C42-A1C3-9CDC38257F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 5 step-agenda</a:t>
            </a:r>
          </a:p>
        </p:txBody>
      </p:sp>
      <p:sp>
        <p:nvSpPr>
          <p:cNvPr id="29699" name="Slide Number Placeholder 3">
            <a:extLst>
              <a:ext uri="{FF2B5EF4-FFF2-40B4-BE49-F238E27FC236}">
                <a16:creationId xmlns="" xmlns:a16="http://schemas.microsoft.com/office/drawing/2014/main" id="{1865490D-3960-424E-AA74-86CF90BFB5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0BD80A-222A-6748-9FF8-C279C19AE76D}" type="slidenum">
              <a:rPr lang="en-GB" altLang="en-US" smtClean="0"/>
              <a:pPr/>
              <a:t>9</a:t>
            </a:fld>
            <a:endParaRPr lang="en-GB" altLang="en-US"/>
          </a:p>
        </p:txBody>
      </p:sp>
    </p:spTree>
    <p:extLst>
      <p:ext uri="{BB962C8B-B14F-4D97-AF65-F5344CB8AC3E}">
        <p14:creationId xmlns:p14="http://schemas.microsoft.com/office/powerpoint/2010/main" val="265554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 xmlns:a16="http://schemas.microsoft.com/office/drawing/2014/main" id="{8BB216CD-014A-BE4D-88F1-776AE5C936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 xmlns:a16="http://schemas.microsoft.com/office/drawing/2014/main" id="{9874B6FB-0DE9-3A47-8AD8-A9F1F34F2EA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dirty="0" err="1"/>
              <a:t>Bawe</a:t>
            </a:r>
            <a:r>
              <a:rPr lang="en-GB" altLang="en-US" dirty="0"/>
              <a:t> and </a:t>
            </a:r>
            <a:r>
              <a:rPr lang="en-GB" altLang="en-US" dirty="0" err="1"/>
              <a:t>Fonjong</a:t>
            </a:r>
            <a:r>
              <a:rPr lang="en-GB" altLang="en-US" dirty="0"/>
              <a:t> sending Conference proposals for TESOL Africa 2019</a:t>
            </a:r>
          </a:p>
          <a:p>
            <a:pPr marL="548640" indent="-411480" eaLnBrk="1" fontAlgn="auto" hangingPunct="1">
              <a:spcAft>
                <a:spcPts val="0"/>
              </a:spcAft>
              <a:buClr>
                <a:schemeClr val="tx1">
                  <a:shade val="95000"/>
                </a:schemeClr>
              </a:buClr>
              <a:buFont typeface="Wingdings 2"/>
              <a:buChar char=""/>
              <a:defRPr/>
            </a:pPr>
            <a:r>
              <a:rPr lang="en-US" dirty="0" err="1"/>
              <a:t>Ekembe</a:t>
            </a:r>
            <a:r>
              <a:rPr lang="en-US" dirty="0"/>
              <a:t> , E (2016) . Do ‘Resourceful’ Methodologies Really Work in ‘Under-resourced’ Contexts? In Murphy, A (ed.). </a:t>
            </a:r>
            <a:r>
              <a:rPr lang="en-US" i="1" dirty="0"/>
              <a:t>New Developments in Foreign Language Learning. </a:t>
            </a:r>
            <a:r>
              <a:rPr lang="en-US" dirty="0"/>
              <a:t>NY</a:t>
            </a:r>
            <a:r>
              <a:rPr lang="en-US" i="1" dirty="0"/>
              <a:t>: </a:t>
            </a:r>
            <a:r>
              <a:rPr lang="en-US" dirty="0"/>
              <a:t>NOVA Science Pub.</a:t>
            </a:r>
          </a:p>
          <a:p>
            <a:pPr marL="548640" indent="-411480" eaLnBrk="1" fontAlgn="auto" hangingPunct="1">
              <a:spcAft>
                <a:spcPts val="0"/>
              </a:spcAft>
              <a:buClr>
                <a:schemeClr val="tx1">
                  <a:shade val="95000"/>
                </a:schemeClr>
              </a:buClr>
              <a:buFont typeface="Wingdings 2"/>
              <a:buChar char=""/>
              <a:defRPr/>
            </a:pPr>
            <a:r>
              <a:rPr lang="en-US" dirty="0" err="1"/>
              <a:t>Ekembe</a:t>
            </a:r>
            <a:r>
              <a:rPr lang="en-US" dirty="0"/>
              <a:t>, E &amp; </a:t>
            </a:r>
            <a:r>
              <a:rPr lang="en-US" dirty="0" err="1"/>
              <a:t>Fonjong</a:t>
            </a:r>
            <a:r>
              <a:rPr lang="en-US" dirty="0"/>
              <a:t>, S (2018) Teacher Association Research for Professional Development in Cameroon. </a:t>
            </a:r>
            <a:r>
              <a:rPr lang="en-US" i="1" dirty="0"/>
              <a:t>ELT Research, </a:t>
            </a:r>
            <a:r>
              <a:rPr lang="en-US" dirty="0"/>
              <a:t>33</a:t>
            </a:r>
          </a:p>
          <a:p>
            <a:pPr marL="548640" indent="-411480" eaLnBrk="1" fontAlgn="auto" hangingPunct="1">
              <a:spcAft>
                <a:spcPts val="0"/>
              </a:spcAft>
              <a:buClr>
                <a:schemeClr val="tx1">
                  <a:shade val="95000"/>
                </a:schemeClr>
              </a:buClr>
              <a:buFont typeface="Wingdings 2"/>
              <a:buChar char=""/>
              <a:defRPr/>
            </a:pPr>
            <a:r>
              <a:rPr lang="en-US" dirty="0" err="1"/>
              <a:t>Ekembe</a:t>
            </a:r>
            <a:r>
              <a:rPr lang="en-US" dirty="0"/>
              <a:t> , E (</a:t>
            </a:r>
            <a:r>
              <a:rPr lang="en-US" i="1" dirty="0"/>
              <a:t>forthcoming</a:t>
            </a:r>
            <a:r>
              <a:rPr lang="en-US" dirty="0"/>
              <a:t>) Constructing  English Language Teachers’ Identities in  ‘Low-resourced’ contexts. </a:t>
            </a:r>
            <a:r>
              <a:rPr lang="en-US" i="1" dirty="0"/>
              <a:t>Syllabus</a:t>
            </a:r>
          </a:p>
          <a:p>
            <a:pPr eaLnBrk="1" hangingPunct="1">
              <a:spcBef>
                <a:spcPct val="0"/>
              </a:spcBef>
              <a:defRPr/>
            </a:pPr>
            <a:endParaRPr lang="en-GB" altLang="en-US" dirty="0"/>
          </a:p>
          <a:p>
            <a:pPr eaLnBrk="1" hangingPunct="1">
              <a:spcBef>
                <a:spcPct val="0"/>
              </a:spcBef>
              <a:defRPr/>
            </a:pPr>
            <a:endParaRPr lang="en-GB" altLang="en-US" dirty="0"/>
          </a:p>
        </p:txBody>
      </p:sp>
      <p:sp>
        <p:nvSpPr>
          <p:cNvPr id="31747" name="Slide Number Placeholder 3">
            <a:extLst>
              <a:ext uri="{FF2B5EF4-FFF2-40B4-BE49-F238E27FC236}">
                <a16:creationId xmlns="" xmlns:a16="http://schemas.microsoft.com/office/drawing/2014/main" id="{90487AD1-2D23-8B4B-930C-F0239A76FC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85520C-425D-F04E-9F10-069EC3B99071}" type="slidenum">
              <a:rPr lang="en-GB" altLang="en-US" smtClean="0">
                <a:latin typeface="Arial" panose="020B0604020202020204" pitchFamily="34" charset="0"/>
              </a:rPr>
              <a:pPr>
                <a:spcBef>
                  <a:spcPct val="0"/>
                </a:spcBef>
              </a:pPr>
              <a:t>10</a:t>
            </a:fld>
            <a:endParaRPr lang="en-GB" altLang="en-US">
              <a:latin typeface="Arial" panose="020B0604020202020204" pitchFamily="34" charset="0"/>
            </a:endParaRPr>
          </a:p>
        </p:txBody>
      </p:sp>
    </p:spTree>
    <p:extLst>
      <p:ext uri="{BB962C8B-B14F-4D97-AF65-F5344CB8AC3E}">
        <p14:creationId xmlns:p14="http://schemas.microsoft.com/office/powerpoint/2010/main" val="523314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 xmlns:a16="http://schemas.microsoft.com/office/drawing/2014/main" id="{83887E4B-4388-F84F-8584-77DFE58A70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 xmlns:a16="http://schemas.microsoft.com/office/drawing/2014/main" id="{4D613CA9-DF59-5344-95BB-B36BF867BA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Traditional Practices…</a:t>
            </a:r>
          </a:p>
        </p:txBody>
      </p:sp>
      <p:sp>
        <p:nvSpPr>
          <p:cNvPr id="45059" name="Slide Number Placeholder 3">
            <a:extLst>
              <a:ext uri="{FF2B5EF4-FFF2-40B4-BE49-F238E27FC236}">
                <a16:creationId xmlns="" xmlns:a16="http://schemas.microsoft.com/office/drawing/2014/main" id="{93C521BF-697D-FC42-967D-C3C9FDD893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557E1A-4490-AF44-8D4F-BBB8F74CA08B}" type="slidenum">
              <a:rPr lang="en-GB" altLang="en-US" smtClean="0"/>
              <a:pPr/>
              <a:t>11</a:t>
            </a:fld>
            <a:endParaRPr lang="en-GB" altLang="en-US"/>
          </a:p>
        </p:txBody>
      </p:sp>
    </p:spTree>
    <p:extLst>
      <p:ext uri="{BB962C8B-B14F-4D97-AF65-F5344CB8AC3E}">
        <p14:creationId xmlns:p14="http://schemas.microsoft.com/office/powerpoint/2010/main" val="771868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 xmlns:a16="http://schemas.microsoft.com/office/drawing/2014/main" id="{31467A92-A07D-C943-B6BA-1C269472E9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 xmlns:a16="http://schemas.microsoft.com/office/drawing/2014/main" id="{538A16B6-6E11-F04B-90FC-D2CC659985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Protecting the environment</a:t>
            </a:r>
            <a:endParaRPr lang="en-GB" altLang="en-US"/>
          </a:p>
        </p:txBody>
      </p:sp>
      <p:sp>
        <p:nvSpPr>
          <p:cNvPr id="34819" name="Slide Number Placeholder 3">
            <a:extLst>
              <a:ext uri="{FF2B5EF4-FFF2-40B4-BE49-F238E27FC236}">
                <a16:creationId xmlns="" xmlns:a16="http://schemas.microsoft.com/office/drawing/2014/main" id="{416C7015-0FF7-5A47-AD90-2825F003AA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0946AD-0526-344B-98F5-FC0A3A873C07}" type="slidenum">
              <a:rPr lang="en-US" altLang="en-US" smtClean="0"/>
              <a:pPr/>
              <a:t>12</a:t>
            </a:fld>
            <a:endParaRPr lang="en-US" altLang="en-US"/>
          </a:p>
        </p:txBody>
      </p:sp>
    </p:spTree>
    <p:extLst>
      <p:ext uri="{BB962C8B-B14F-4D97-AF65-F5344CB8AC3E}">
        <p14:creationId xmlns:p14="http://schemas.microsoft.com/office/powerpoint/2010/main" val="1000056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 xmlns:a16="http://schemas.microsoft.com/office/drawing/2014/main" id="{4C175BEC-0F8C-3242-9AAE-8CDCA431E2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 xmlns:a16="http://schemas.microsoft.com/office/drawing/2014/main" id="{A37DB01D-65C0-EB4A-93B0-7F1D1DF3BD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cs typeface="Times New Roman" panose="02020603050405020304" pitchFamily="18" charset="0"/>
              </a:rPr>
              <a:t>Outcomes 1:</a:t>
            </a:r>
            <a:r>
              <a:rPr lang="en-US" altLang="en-US"/>
              <a:t>Fading Classical Orientation to Learning</a:t>
            </a:r>
            <a:endParaRPr lang="en-GB" altLang="en-US"/>
          </a:p>
        </p:txBody>
      </p:sp>
      <p:sp>
        <p:nvSpPr>
          <p:cNvPr id="37891" name="Slide Number Placeholder 3">
            <a:extLst>
              <a:ext uri="{FF2B5EF4-FFF2-40B4-BE49-F238E27FC236}">
                <a16:creationId xmlns="" xmlns:a16="http://schemas.microsoft.com/office/drawing/2014/main" id="{7B3E3847-04BE-D54C-8BE0-06E50860BA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3EDA88-AB0F-1E48-A86F-2333857F4225}" type="slidenum">
              <a:rPr lang="en-GB" altLang="en-US" smtClean="0"/>
              <a:pPr/>
              <a:t>14</a:t>
            </a:fld>
            <a:endParaRPr lang="en-GB" altLang="en-US"/>
          </a:p>
        </p:txBody>
      </p:sp>
    </p:spTree>
    <p:extLst>
      <p:ext uri="{BB962C8B-B14F-4D97-AF65-F5344CB8AC3E}">
        <p14:creationId xmlns:p14="http://schemas.microsoft.com/office/powerpoint/2010/main" val="413873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F10D1A8-9471-8648-A92E-982FF6B95F6E}"/>
              </a:ext>
            </a:extLst>
          </p:cNvPr>
          <p:cNvSpPr>
            <a:spLocks noGrp="1"/>
          </p:cNvSpPr>
          <p:nvPr>
            <p:ph type="dt" sz="half" idx="10"/>
          </p:nvPr>
        </p:nvSpPr>
        <p:spPr/>
        <p:txBody>
          <a:bodyPr/>
          <a:lstStyle>
            <a:lvl1pPr>
              <a:defRPr/>
            </a:lvl1pPr>
          </a:lstStyle>
          <a:p>
            <a:pPr>
              <a:defRPr/>
            </a:pPr>
            <a:fld id="{25F47080-829D-C846-830A-5E57BD443F0D}" type="datetimeFigureOut">
              <a:rPr lang="en-US"/>
              <a:pPr>
                <a:defRPr/>
              </a:pPr>
              <a:t>06/04/19</a:t>
            </a:fld>
            <a:endParaRPr lang="en-US"/>
          </a:p>
        </p:txBody>
      </p:sp>
      <p:sp>
        <p:nvSpPr>
          <p:cNvPr id="5" name="Footer Placeholder 4">
            <a:extLst>
              <a:ext uri="{FF2B5EF4-FFF2-40B4-BE49-F238E27FC236}">
                <a16:creationId xmlns="" xmlns:a16="http://schemas.microsoft.com/office/drawing/2014/main" id="{B93FE356-FCFB-6043-8617-091C903279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C925E183-70A9-4D40-9C13-6295E805CD25}"/>
              </a:ext>
            </a:extLst>
          </p:cNvPr>
          <p:cNvSpPr>
            <a:spLocks noGrp="1"/>
          </p:cNvSpPr>
          <p:nvPr>
            <p:ph type="sldNum" sz="quarter" idx="12"/>
          </p:nvPr>
        </p:nvSpPr>
        <p:spPr>
          <a:xfrm>
            <a:off x="6337911" y="9296400"/>
            <a:ext cx="322204" cy="348813"/>
          </a:xfrm>
        </p:spPr>
        <p:txBody>
          <a:bodyPr/>
          <a:lstStyle>
            <a:lvl1pPr>
              <a:defRPr/>
            </a:lvl1pPr>
          </a:lstStyle>
          <a:p>
            <a:pPr>
              <a:defRPr/>
            </a:pPr>
            <a:fld id="{2F4DA2C8-6C99-F34F-83CD-A53EE88E29FE}" type="slidenum">
              <a:rPr lang="en-US"/>
              <a:pPr>
                <a:defRPr/>
              </a:pPr>
              <a:t>‹#›</a:t>
            </a:fld>
            <a:endParaRPr lang="en-US"/>
          </a:p>
        </p:txBody>
      </p:sp>
    </p:spTree>
    <p:extLst>
      <p:ext uri="{BB962C8B-B14F-4D97-AF65-F5344CB8AC3E}">
        <p14:creationId xmlns:p14="http://schemas.microsoft.com/office/powerpoint/2010/main" val="302985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04438B-B079-6443-8EC3-B3CA6876DCC0}"/>
              </a:ext>
            </a:extLst>
          </p:cNvPr>
          <p:cNvSpPr>
            <a:spLocks noGrp="1"/>
          </p:cNvSpPr>
          <p:nvPr>
            <p:ph type="ctrTitle"/>
          </p:nvPr>
        </p:nvSpPr>
        <p:spPr>
          <a:xfrm>
            <a:off x="5969478" y="7001370"/>
            <a:ext cx="5480649" cy="1192107"/>
          </a:xfrm>
        </p:spPr>
        <p:txBody>
          <a:bodyPr rtlCol="0">
            <a:normAutofit/>
          </a:bodyPr>
          <a:lstStyle/>
          <a:p>
            <a:pPr>
              <a:defRPr/>
            </a:pPr>
            <a:r>
              <a:rPr lang="en-US" sz="3413" dirty="0">
                <a:latin typeface="Garamond" panose="02020404030301010803" pitchFamily="18" charset="0"/>
                <a:cs typeface="Times New Roman" pitchFamily="18" charset="0"/>
              </a:rPr>
              <a:t>Harry </a:t>
            </a:r>
            <a:r>
              <a:rPr lang="en-US" sz="3413" dirty="0" err="1">
                <a:latin typeface="Garamond" panose="02020404030301010803" pitchFamily="18" charset="0"/>
                <a:cs typeface="Times New Roman" pitchFamily="18" charset="0"/>
              </a:rPr>
              <a:t>Kuchah</a:t>
            </a:r>
            <a:r>
              <a:rPr lang="en-US" sz="3413" dirty="0">
                <a:latin typeface="Garamond" panose="02020404030301010803" pitchFamily="18" charset="0"/>
                <a:cs typeface="Times New Roman" pitchFamily="18" charset="0"/>
              </a:rPr>
              <a:t> </a:t>
            </a:r>
            <a:r>
              <a:rPr lang="en-US" sz="3413" dirty="0" err="1">
                <a:latin typeface="Garamond" panose="02020404030301010803" pitchFamily="18" charset="0"/>
                <a:cs typeface="Times New Roman" pitchFamily="18" charset="0"/>
              </a:rPr>
              <a:t>Kuchah</a:t>
            </a:r>
            <a:endParaRPr lang="en-US" sz="3413" dirty="0">
              <a:latin typeface="Garamond" panose="02020404030301010803" pitchFamily="18" charset="0"/>
              <a:cs typeface="Times New Roman" pitchFamily="18" charset="0"/>
            </a:endParaRPr>
          </a:p>
        </p:txBody>
      </p:sp>
      <p:sp>
        <p:nvSpPr>
          <p:cNvPr id="3075" name="Subtitle 2">
            <a:extLst>
              <a:ext uri="{FF2B5EF4-FFF2-40B4-BE49-F238E27FC236}">
                <a16:creationId xmlns="" xmlns:a16="http://schemas.microsoft.com/office/drawing/2014/main" id="{4358DD54-374F-A74C-8AA5-00AE19FE07CB}"/>
              </a:ext>
            </a:extLst>
          </p:cNvPr>
          <p:cNvSpPr>
            <a:spLocks noGrp="1"/>
          </p:cNvSpPr>
          <p:nvPr>
            <p:ph type="subTitle" idx="1"/>
          </p:nvPr>
        </p:nvSpPr>
        <p:spPr>
          <a:xfrm>
            <a:off x="0" y="2438400"/>
            <a:ext cx="13004800" cy="4118187"/>
          </a:xfrm>
        </p:spPr>
        <p:txBody>
          <a:bodyPr rtlCol="0">
            <a:normAutofit fontScale="77500" lnSpcReduction="20000"/>
          </a:bodyPr>
          <a:lstStyle/>
          <a:p>
            <a:pPr>
              <a:defRPr/>
            </a:pPr>
            <a:endParaRPr lang="en-US" dirty="0"/>
          </a:p>
          <a:p>
            <a:pPr>
              <a:defRPr/>
            </a:pPr>
            <a:r>
              <a:rPr lang="en-US" sz="7680" dirty="0">
                <a:solidFill>
                  <a:srgbClr val="0070C0"/>
                </a:solidFill>
                <a:latin typeface="Garamond" panose="02020404030301010803" pitchFamily="18" charset="0"/>
                <a:ea typeface="+mj-ea"/>
                <a:cs typeface="+mj-cs"/>
              </a:rPr>
              <a:t>Developing Teacher Agency and impact through TA Research:</a:t>
            </a:r>
          </a:p>
          <a:p>
            <a:pPr>
              <a:defRPr/>
            </a:pPr>
            <a:endParaRPr lang="en-US" sz="7680" dirty="0">
              <a:solidFill>
                <a:srgbClr val="0070C0"/>
              </a:solidFill>
              <a:latin typeface="Garamond" panose="02020404030301010803" pitchFamily="18" charset="0"/>
              <a:ea typeface="+mj-ea"/>
              <a:cs typeface="+mj-cs"/>
            </a:endParaRPr>
          </a:p>
          <a:p>
            <a:pPr>
              <a:defRPr/>
            </a:pPr>
            <a:r>
              <a:rPr lang="en-US" sz="7680" dirty="0">
                <a:solidFill>
                  <a:srgbClr val="0070C0"/>
                </a:solidFill>
                <a:latin typeface="Garamond" panose="02020404030301010803" pitchFamily="18" charset="0"/>
                <a:ea typeface="+mj-ea"/>
                <a:cs typeface="+mj-cs"/>
              </a:rPr>
              <a:t>The CAMELTA Research Group Initiative	</a:t>
            </a:r>
            <a:r>
              <a:rPr lang="en-US" dirty="0"/>
              <a:t>	</a:t>
            </a:r>
          </a:p>
          <a:p>
            <a:pPr>
              <a:defRPr/>
            </a:pPr>
            <a:endParaRPr lang="en-US" dirty="0"/>
          </a:p>
          <a:p>
            <a:pPr algn="l">
              <a:defRPr/>
            </a:pPr>
            <a:endParaRPr lang="en-US" dirty="0"/>
          </a:p>
        </p:txBody>
      </p:sp>
      <p:pic>
        <p:nvPicPr>
          <p:cNvPr id="14339" name="Picture 5" descr="C:\Documents and Settings\eg1hk\Desktop\camelta\camelta logog.jpg">
            <a:extLst>
              <a:ext uri="{FF2B5EF4-FFF2-40B4-BE49-F238E27FC236}">
                <a16:creationId xmlns="" xmlns:a16="http://schemas.microsoft.com/office/drawing/2014/main" id="{04A44780-E09C-FB4F-A49B-7DFF9E378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4039" y="0"/>
            <a:ext cx="261450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10905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a:extLst>
              <a:ext uri="{FF2B5EF4-FFF2-40B4-BE49-F238E27FC236}">
                <a16:creationId xmlns="" xmlns:a16="http://schemas.microsoft.com/office/drawing/2014/main" id="{BD8BA6CD-369B-874F-99FD-90B76EB1514C}"/>
              </a:ext>
            </a:extLst>
          </p:cNvPr>
          <p:cNvSpPr>
            <a:spLocks noGrp="1"/>
          </p:cNvSpPr>
          <p:nvPr>
            <p:ph type="title"/>
          </p:nvPr>
        </p:nvSpPr>
        <p:spPr>
          <a:xfrm>
            <a:off x="216747" y="390596"/>
            <a:ext cx="12462933" cy="1625600"/>
          </a:xfrm>
        </p:spPr>
        <p:txBody>
          <a:bodyPr>
            <a:normAutofit/>
          </a:bodyPr>
          <a:lstStyle/>
          <a:p>
            <a:pPr algn="l" eaLnBrk="1" hangingPunct="1"/>
            <a:r>
              <a:rPr lang="en-US" altLang="en-US" sz="4400" dirty="0">
                <a:solidFill>
                  <a:srgbClr val="0070C0"/>
                </a:solidFill>
                <a:latin typeface="Garamond" panose="02020404030301010803" pitchFamily="18" charset="0"/>
              </a:rPr>
              <a:t>Outcomes (achievements?)</a:t>
            </a:r>
          </a:p>
        </p:txBody>
      </p:sp>
      <p:sp>
        <p:nvSpPr>
          <p:cNvPr id="30722" name="Content Placeholder 2">
            <a:extLst>
              <a:ext uri="{FF2B5EF4-FFF2-40B4-BE49-F238E27FC236}">
                <a16:creationId xmlns="" xmlns:a16="http://schemas.microsoft.com/office/drawing/2014/main" id="{8222ADE6-77BB-434B-BC84-99E789FFC9C8}"/>
              </a:ext>
            </a:extLst>
          </p:cNvPr>
          <p:cNvSpPr>
            <a:spLocks noGrp="1"/>
          </p:cNvSpPr>
          <p:nvPr>
            <p:ph idx="1"/>
          </p:nvPr>
        </p:nvSpPr>
        <p:spPr>
          <a:xfrm>
            <a:off x="0" y="2191109"/>
            <a:ext cx="12679680" cy="1495715"/>
          </a:xfrm>
        </p:spPr>
        <p:txBody>
          <a:bodyPr/>
          <a:lstStyle/>
          <a:p>
            <a:r>
              <a:rPr lang="en-GB" altLang="en-US" dirty="0">
                <a:latin typeface="Garamond" panose="02020404030301010803" pitchFamily="18" charset="0"/>
              </a:rPr>
              <a:t>Change in classroom practice</a:t>
            </a:r>
          </a:p>
        </p:txBody>
      </p:sp>
    </p:spTree>
    <p:extLst>
      <p:ext uri="{BB962C8B-B14F-4D97-AF65-F5344CB8AC3E}">
        <p14:creationId xmlns:p14="http://schemas.microsoft.com/office/powerpoint/2010/main" val="12966630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 xmlns:a16="http://schemas.microsoft.com/office/drawing/2014/main" id="{358DEE96-7AE4-EF4D-8B1D-7231E820D210}"/>
              </a:ext>
            </a:extLst>
          </p:cNvPr>
          <p:cNvSpPr>
            <a:spLocks noGrp="1"/>
          </p:cNvSpPr>
          <p:nvPr>
            <p:ph type="title"/>
          </p:nvPr>
        </p:nvSpPr>
        <p:spPr>
          <a:xfrm>
            <a:off x="0" y="0"/>
            <a:ext cx="13004800" cy="2016196"/>
          </a:xfrm>
        </p:spPr>
        <p:txBody>
          <a:bodyPr>
            <a:normAutofit/>
          </a:bodyPr>
          <a:lstStyle/>
          <a:p>
            <a:pPr algn="l" eaLnBrk="1" hangingPunct="1"/>
            <a:r>
              <a:rPr lang="en-GB" altLang="en-US" sz="4400" dirty="0">
                <a:solidFill>
                  <a:srgbClr val="0070C0"/>
                </a:solidFill>
                <a:latin typeface="Garamond" panose="02020404030301010803" pitchFamily="18" charset="0"/>
              </a:rPr>
              <a:t>From teacher fronted teaching…</a:t>
            </a:r>
          </a:p>
        </p:txBody>
      </p:sp>
      <p:pic>
        <p:nvPicPr>
          <p:cNvPr id="32770" name="Picture 4" descr="E:\Recent Files from the Desktop\My WhatsApp 30-12-18 - Copy\100MEDIA\IMAG2258.jpg">
            <a:extLst>
              <a:ext uri="{FF2B5EF4-FFF2-40B4-BE49-F238E27FC236}">
                <a16:creationId xmlns="" xmlns:a16="http://schemas.microsoft.com/office/drawing/2014/main" id="{51D71725-FFD7-C245-B260-0BE1D76D1A5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510" t="11780" r="22807" b="25581"/>
          <a:stretch>
            <a:fillRect/>
          </a:stretch>
        </p:blipFill>
        <p:spPr>
          <a:xfrm>
            <a:off x="0" y="2926080"/>
            <a:ext cx="9103360" cy="4689405"/>
          </a:xfrm>
          <a:noFill/>
        </p:spPr>
      </p:pic>
      <p:pic>
        <p:nvPicPr>
          <p:cNvPr id="32771" name="Picture 3" descr="C:\Users\volunteer\Desktop\picture\IMG-20170707-WA0017.jpg">
            <a:extLst>
              <a:ext uri="{FF2B5EF4-FFF2-40B4-BE49-F238E27FC236}">
                <a16:creationId xmlns="" xmlns:a16="http://schemas.microsoft.com/office/drawing/2014/main" id="{38100867-FC9B-D34B-BDF0-A1AE1D6093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704" t="21875"/>
          <a:stretch>
            <a:fillRect/>
          </a:stretch>
        </p:blipFill>
        <p:spPr bwMode="auto">
          <a:xfrm>
            <a:off x="7911253" y="2178756"/>
            <a:ext cx="4849707" cy="618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2060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 xmlns:a16="http://schemas.microsoft.com/office/drawing/2014/main" id="{4462F0DC-E5D6-B64D-97DC-EDFEEA168ADD}"/>
              </a:ext>
            </a:extLst>
          </p:cNvPr>
          <p:cNvSpPr>
            <a:spLocks noGrp="1"/>
          </p:cNvSpPr>
          <p:nvPr>
            <p:ph type="title"/>
          </p:nvPr>
        </p:nvSpPr>
        <p:spPr>
          <a:xfrm>
            <a:off x="6774" y="325121"/>
            <a:ext cx="13004800" cy="1216943"/>
          </a:xfrm>
        </p:spPr>
        <p:txBody>
          <a:bodyPr>
            <a:normAutofit/>
          </a:bodyPr>
          <a:lstStyle/>
          <a:p>
            <a:pPr algn="l" eaLnBrk="1" hangingPunct="1"/>
            <a:r>
              <a:rPr lang="en-GB" altLang="en-US" sz="4900" dirty="0">
                <a:solidFill>
                  <a:srgbClr val="0070C0"/>
                </a:solidFill>
                <a:latin typeface="Garamond" panose="02020404030301010803" pitchFamily="18" charset="0"/>
              </a:rPr>
              <a:t>…to student-led projects</a:t>
            </a:r>
            <a:endParaRPr lang="en-US" altLang="en-US" dirty="0"/>
          </a:p>
        </p:txBody>
      </p:sp>
      <p:pic>
        <p:nvPicPr>
          <p:cNvPr id="33794" name="Content Placeholder 2">
            <a:extLst>
              <a:ext uri="{FF2B5EF4-FFF2-40B4-BE49-F238E27FC236}">
                <a16:creationId xmlns="" xmlns:a16="http://schemas.microsoft.com/office/drawing/2014/main" id="{A040AD4E-3237-BF42-8E15-8B8EB8CC175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766561" y="1946203"/>
            <a:ext cx="6014368" cy="7502593"/>
          </a:xfrm>
        </p:spPr>
      </p:pic>
      <p:pic>
        <p:nvPicPr>
          <p:cNvPr id="33795" name="Picture 4">
            <a:extLst>
              <a:ext uri="{FF2B5EF4-FFF2-40B4-BE49-F238E27FC236}">
                <a16:creationId xmlns="" xmlns:a16="http://schemas.microsoft.com/office/drawing/2014/main" id="{428E4EF2-DEDA-FB42-866D-F6FDFCAB65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9575" y="1925885"/>
            <a:ext cx="6507636" cy="750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9184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2">
            <a:extLst>
              <a:ext uri="{FF2B5EF4-FFF2-40B4-BE49-F238E27FC236}">
                <a16:creationId xmlns="" xmlns:a16="http://schemas.microsoft.com/office/drawing/2014/main" id="{82410487-E9C9-E54E-A28F-7156BECA98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90" y="897148"/>
            <a:ext cx="6659413" cy="7787375"/>
          </a:xfrm>
        </p:spPr>
      </p:pic>
      <p:pic>
        <p:nvPicPr>
          <p:cNvPr id="35843" name="Picture 3">
            <a:extLst>
              <a:ext uri="{FF2B5EF4-FFF2-40B4-BE49-F238E27FC236}">
                <a16:creationId xmlns="" xmlns:a16="http://schemas.microsoft.com/office/drawing/2014/main" id="{03DDA133-B14F-764D-A1FB-26356227F4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2392" y="879895"/>
            <a:ext cx="6341711" cy="77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5591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2F50033-0FF7-764E-B80C-7A1F06D1D6BF}"/>
              </a:ext>
            </a:extLst>
          </p:cNvPr>
          <p:cNvSpPr>
            <a:spLocks noGrp="1"/>
          </p:cNvSpPr>
          <p:nvPr>
            <p:ph type="title"/>
          </p:nvPr>
        </p:nvSpPr>
        <p:spPr>
          <a:xfrm>
            <a:off x="0" y="390596"/>
            <a:ext cx="13004800" cy="1625600"/>
          </a:xfrm>
        </p:spPr>
        <p:txBody>
          <a:bodyPr rtlCol="0">
            <a:normAutofit fontScale="90000"/>
          </a:bodyPr>
          <a:lstStyle/>
          <a:p>
            <a:pPr>
              <a:defRPr/>
            </a:pPr>
            <a:r>
              <a:rPr lang="en-US" dirty="0"/>
              <a:t/>
            </a:r>
            <a:br>
              <a:rPr lang="en-US" dirty="0"/>
            </a:br>
            <a:endParaRPr lang="en-US" dirty="0">
              <a:cs typeface="Times New Roman" pitchFamily="18" charset="0"/>
            </a:endParaRPr>
          </a:p>
        </p:txBody>
      </p:sp>
      <p:pic>
        <p:nvPicPr>
          <p:cNvPr id="36866" name="Picture 6" descr="E:\Photos- Camelta Research Group- Photos\Emmanuel's feedback.jpg">
            <a:extLst>
              <a:ext uri="{FF2B5EF4-FFF2-40B4-BE49-F238E27FC236}">
                <a16:creationId xmlns="" xmlns:a16="http://schemas.microsoft.com/office/drawing/2014/main" id="{99E64AE2-4033-B84D-9BDF-73D29FD81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26" y="879894"/>
            <a:ext cx="6034120" cy="887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Content Placeholder 10" descr="E:\New Picture and Videos for Presentation\Learning according to environment.jpg">
            <a:extLst>
              <a:ext uri="{FF2B5EF4-FFF2-40B4-BE49-F238E27FC236}">
                <a16:creationId xmlns="" xmlns:a16="http://schemas.microsoft.com/office/drawing/2014/main" id="{7E4C7961-12C5-824E-B2B6-D87C6DDDF83C}"/>
              </a:ext>
            </a:extLst>
          </p:cNvPr>
          <p:cNvPicPr>
            <a:picLocks noGrp="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592371" y="879894"/>
            <a:ext cx="6412429" cy="8873706"/>
          </a:xfrm>
        </p:spPr>
      </p:pic>
    </p:spTree>
    <p:extLst>
      <p:ext uri="{BB962C8B-B14F-4D97-AF65-F5344CB8AC3E}">
        <p14:creationId xmlns:p14="http://schemas.microsoft.com/office/powerpoint/2010/main" val="18083990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2">
            <a:extLst>
              <a:ext uri="{FF2B5EF4-FFF2-40B4-BE49-F238E27FC236}">
                <a16:creationId xmlns="" xmlns:a16="http://schemas.microsoft.com/office/drawing/2014/main" id="{2D6EB406-0209-B14A-978F-8B9836023699}"/>
              </a:ext>
            </a:extLst>
          </p:cNvPr>
          <p:cNvSpPr>
            <a:spLocks noGrp="1"/>
          </p:cNvSpPr>
          <p:nvPr>
            <p:ph type="title"/>
          </p:nvPr>
        </p:nvSpPr>
        <p:spPr>
          <a:xfrm>
            <a:off x="0" y="235321"/>
            <a:ext cx="12679680" cy="1179412"/>
          </a:xfrm>
        </p:spPr>
        <p:txBody>
          <a:bodyPr>
            <a:normAutofit/>
          </a:bodyPr>
          <a:lstStyle/>
          <a:p>
            <a:pPr algn="l" eaLnBrk="1" hangingPunct="1"/>
            <a:r>
              <a:rPr lang="en-US" altLang="en-US" sz="4400" dirty="0">
                <a:solidFill>
                  <a:srgbClr val="0070C0"/>
                </a:solidFill>
                <a:latin typeface="Garamond" panose="02020404030301010803" pitchFamily="18" charset="0"/>
              </a:rPr>
              <a:t>Outcomes (achievements?)</a:t>
            </a:r>
          </a:p>
        </p:txBody>
      </p:sp>
      <p:sp>
        <p:nvSpPr>
          <p:cNvPr id="3" name="Content Placeholder 2">
            <a:extLst>
              <a:ext uri="{FF2B5EF4-FFF2-40B4-BE49-F238E27FC236}">
                <a16:creationId xmlns="" xmlns:a16="http://schemas.microsoft.com/office/drawing/2014/main" id="{A8893D92-CD1C-8A4D-8B45-41B142F287B6}"/>
              </a:ext>
            </a:extLst>
          </p:cNvPr>
          <p:cNvSpPr>
            <a:spLocks noGrp="1"/>
          </p:cNvSpPr>
          <p:nvPr>
            <p:ph idx="1"/>
          </p:nvPr>
        </p:nvSpPr>
        <p:spPr>
          <a:xfrm>
            <a:off x="0" y="1984075"/>
            <a:ext cx="12679680" cy="7378931"/>
          </a:xfrm>
        </p:spPr>
        <p:txBody>
          <a:bodyPr>
            <a:normAutofit fontScale="92500" lnSpcReduction="10000"/>
          </a:bodyPr>
          <a:lstStyle/>
          <a:p>
            <a:r>
              <a:rPr lang="en-GB" altLang="en-US" sz="3982" dirty="0">
                <a:latin typeface="Garamond" panose="02020404030301010803" pitchFamily="18" charset="0"/>
              </a:rPr>
              <a:t>Change in classroom practice</a:t>
            </a:r>
          </a:p>
          <a:p>
            <a:r>
              <a:rPr lang="en-GB" altLang="en-US" sz="3982" dirty="0">
                <a:latin typeface="Garamond" panose="02020404030301010803" pitchFamily="18" charset="0"/>
              </a:rPr>
              <a:t>Improved Self-confidence &gt;&gt;&gt; local &amp; international conference participation</a:t>
            </a:r>
          </a:p>
          <a:p>
            <a:r>
              <a:rPr lang="en-GB" altLang="en-US" sz="3982" dirty="0">
                <a:latin typeface="Garamond" panose="02020404030301010803" pitchFamily="18" charset="0"/>
              </a:rPr>
              <a:t>Publications in newsletters and book chapters</a:t>
            </a:r>
          </a:p>
          <a:p>
            <a:r>
              <a:rPr lang="en-GB" altLang="en-US" sz="3982" dirty="0">
                <a:latin typeface="Garamond" panose="02020404030301010803" pitchFamily="18" charset="0"/>
              </a:rPr>
              <a:t>Involvement in Pre-SETT </a:t>
            </a:r>
          </a:p>
          <a:p>
            <a:r>
              <a:rPr lang="en-GB" altLang="en-US" sz="3982" dirty="0">
                <a:latin typeface="Garamond" panose="02020404030301010803" pitchFamily="18" charset="0"/>
              </a:rPr>
              <a:t>Supporting transition from </a:t>
            </a:r>
            <a:r>
              <a:rPr lang="en-GB" altLang="en-US" sz="3982" dirty="0" err="1">
                <a:latin typeface="Garamond" panose="02020404030301010803" pitchFamily="18" charset="0"/>
              </a:rPr>
              <a:t>PreSETT</a:t>
            </a:r>
            <a:r>
              <a:rPr lang="en-GB" altLang="en-US" sz="3982" dirty="0">
                <a:latin typeface="Garamond" panose="02020404030301010803" pitchFamily="18" charset="0"/>
              </a:rPr>
              <a:t> to INSETT</a:t>
            </a:r>
          </a:p>
          <a:p>
            <a:r>
              <a:rPr lang="en-GB" altLang="en-US" sz="3982" dirty="0">
                <a:latin typeface="Garamond" panose="02020404030301010803" pitchFamily="18" charset="0"/>
              </a:rPr>
              <a:t>Sync/partnerships with </a:t>
            </a:r>
            <a:r>
              <a:rPr lang="en-GB" altLang="en-US" sz="3982" dirty="0" err="1">
                <a:latin typeface="Garamond" panose="02020404030301010803" pitchFamily="18" charset="0"/>
              </a:rPr>
              <a:t>MoE</a:t>
            </a:r>
            <a:r>
              <a:rPr lang="en-GB" altLang="en-US" sz="3982" dirty="0">
                <a:latin typeface="Garamond" panose="02020404030301010803" pitchFamily="18" charset="0"/>
              </a:rPr>
              <a:t> and College of Education</a:t>
            </a:r>
          </a:p>
          <a:p>
            <a:r>
              <a:rPr lang="en-GB" altLang="en-US" sz="3982" dirty="0">
                <a:latin typeface="Garamond" panose="02020404030301010803" pitchFamily="18" charset="0"/>
              </a:rPr>
              <a:t>Organisation of ‘international’ seminar at </a:t>
            </a:r>
            <a:r>
              <a:rPr lang="en-GB" altLang="en-US" sz="3982" dirty="0" err="1">
                <a:latin typeface="Garamond" panose="02020404030301010803" pitchFamily="18" charset="0"/>
              </a:rPr>
              <a:t>CoE</a:t>
            </a:r>
            <a:r>
              <a:rPr lang="en-GB" altLang="en-US" sz="3982" dirty="0">
                <a:latin typeface="Garamond" panose="02020404030301010803" pitchFamily="18" charset="0"/>
              </a:rPr>
              <a:t>/GISIG</a:t>
            </a:r>
          </a:p>
        </p:txBody>
      </p:sp>
    </p:spTree>
    <p:extLst>
      <p:ext uri="{BB962C8B-B14F-4D97-AF65-F5344CB8AC3E}">
        <p14:creationId xmlns:p14="http://schemas.microsoft.com/office/powerpoint/2010/main" val="1838555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hank you !"/>
          <p:cNvSpPr txBox="1">
            <a:spLocks noGrp="1"/>
          </p:cNvSpPr>
          <p:nvPr>
            <p:ph type="body" idx="14"/>
          </p:nvPr>
        </p:nvSpPr>
        <p:spPr>
          <a:prstGeom prst="rect">
            <a:avLst/>
          </a:prstGeom>
        </p:spPr>
        <p:txBody>
          <a:bodyPr/>
          <a:lstStyle/>
          <a:p>
            <a:r>
              <a:rPr dirty="0"/>
              <a:t>Thank you ! </a:t>
            </a:r>
          </a:p>
        </p:txBody>
      </p:sp>
    </p:spTree>
    <p:extLst>
      <p:ext uri="{BB962C8B-B14F-4D97-AF65-F5344CB8AC3E}">
        <p14:creationId xmlns:p14="http://schemas.microsoft.com/office/powerpoint/2010/main" val="334769097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5046B990-72B6-EA44-8A1E-C350CDC23343}"/>
              </a:ext>
            </a:extLst>
          </p:cNvPr>
          <p:cNvSpPr txBox="1"/>
          <p:nvPr/>
        </p:nvSpPr>
        <p:spPr>
          <a:xfrm>
            <a:off x="7118774" y="6671735"/>
            <a:ext cx="5425439" cy="2456122"/>
          </a:xfrm>
          <a:prstGeom prst="rect">
            <a:avLst/>
          </a:prstGeom>
          <a:noFill/>
        </p:spPr>
        <p:txBody>
          <a:bodyPr>
            <a:spAutoFit/>
          </a:bodyPr>
          <a:lstStyle/>
          <a:p>
            <a:pPr eaLnBrk="1" hangingPunct="1">
              <a:defRPr/>
            </a:pPr>
            <a:r>
              <a:rPr lang="en-GB" sz="3982" dirty="0">
                <a:latin typeface="+mj-lt"/>
              </a:rPr>
              <a:t>Deena </a:t>
            </a:r>
            <a:r>
              <a:rPr lang="en-GB" sz="3982" dirty="0" err="1">
                <a:latin typeface="+mj-lt"/>
              </a:rPr>
              <a:t>Boraie</a:t>
            </a:r>
            <a:endParaRPr lang="en-GB" sz="3982" dirty="0">
              <a:latin typeface="+mj-lt"/>
            </a:endParaRPr>
          </a:p>
          <a:p>
            <a:pPr eaLnBrk="1" hangingPunct="1">
              <a:defRPr/>
            </a:pPr>
            <a:endParaRPr lang="en-GB" sz="1707" dirty="0">
              <a:latin typeface="+mj-lt"/>
            </a:endParaRPr>
          </a:p>
          <a:p>
            <a:pPr eaLnBrk="1" hangingPunct="1">
              <a:defRPr/>
            </a:pPr>
            <a:r>
              <a:rPr lang="en-GB" sz="3982" dirty="0">
                <a:latin typeface="+mj-lt"/>
              </a:rPr>
              <a:t>Christine Coombe</a:t>
            </a:r>
          </a:p>
          <a:p>
            <a:pPr eaLnBrk="1" hangingPunct="1">
              <a:defRPr/>
            </a:pPr>
            <a:endParaRPr lang="en-GB" sz="1707" dirty="0">
              <a:latin typeface="+mj-lt"/>
            </a:endParaRPr>
          </a:p>
          <a:p>
            <a:pPr eaLnBrk="1" hangingPunct="1">
              <a:defRPr/>
            </a:pPr>
            <a:r>
              <a:rPr lang="en-GB" sz="3982" dirty="0">
                <a:latin typeface="+mj-lt"/>
              </a:rPr>
              <a:t>Richard Smith</a:t>
            </a:r>
          </a:p>
        </p:txBody>
      </p:sp>
      <p:sp>
        <p:nvSpPr>
          <p:cNvPr id="17410" name="Title 1">
            <a:extLst>
              <a:ext uri="{FF2B5EF4-FFF2-40B4-BE49-F238E27FC236}">
                <a16:creationId xmlns="" xmlns:a16="http://schemas.microsoft.com/office/drawing/2014/main" id="{BBEA8D51-FCB2-204F-821A-E7FEAD5BF8AD}"/>
              </a:ext>
            </a:extLst>
          </p:cNvPr>
          <p:cNvSpPr>
            <a:spLocks noGrp="1"/>
          </p:cNvSpPr>
          <p:nvPr>
            <p:ph type="title"/>
          </p:nvPr>
        </p:nvSpPr>
        <p:spPr>
          <a:xfrm>
            <a:off x="108374" y="268677"/>
            <a:ext cx="12261992" cy="1621084"/>
          </a:xfrm>
        </p:spPr>
        <p:txBody>
          <a:bodyPr>
            <a:normAutofit/>
          </a:bodyPr>
          <a:lstStyle/>
          <a:p>
            <a:pPr algn="l"/>
            <a:r>
              <a:rPr lang="en-GB" altLang="en-US" sz="4400" dirty="0">
                <a:solidFill>
                  <a:srgbClr val="0070C0"/>
                </a:solidFill>
                <a:latin typeface="Garamond" panose="02020404030301010803" pitchFamily="18" charset="0"/>
              </a:rPr>
              <a:t>History of CAMELTA Research….</a:t>
            </a:r>
          </a:p>
        </p:txBody>
      </p:sp>
      <p:pic>
        <p:nvPicPr>
          <p:cNvPr id="6" name="Picture 5">
            <a:extLst>
              <a:ext uri="{FF2B5EF4-FFF2-40B4-BE49-F238E27FC236}">
                <a16:creationId xmlns="" xmlns:a16="http://schemas.microsoft.com/office/drawing/2014/main" id="{F58A3B72-4209-D84C-8F46-7E96FED936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8853" y="1869440"/>
            <a:ext cx="10514472" cy="7884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4849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 xmlns:a16="http://schemas.microsoft.com/office/drawing/2014/main" id="{91947587-4CE4-ED46-B27B-43782862E2B8}"/>
              </a:ext>
            </a:extLst>
          </p:cNvPr>
          <p:cNvSpPr>
            <a:spLocks noGrp="1"/>
          </p:cNvSpPr>
          <p:nvPr>
            <p:ph type="title"/>
          </p:nvPr>
        </p:nvSpPr>
        <p:spPr>
          <a:xfrm>
            <a:off x="164817" y="433494"/>
            <a:ext cx="11739635" cy="1025031"/>
          </a:xfrm>
        </p:spPr>
        <p:txBody>
          <a:bodyPr>
            <a:normAutofit/>
          </a:bodyPr>
          <a:lstStyle/>
          <a:p>
            <a:pPr algn="l" eaLnBrk="1" hangingPunct="1"/>
            <a:r>
              <a:rPr lang="en-GB" altLang="en-US" sz="4400" dirty="0">
                <a:solidFill>
                  <a:srgbClr val="0070C0"/>
                </a:solidFill>
                <a:latin typeface="Garamond" panose="02020404030301010803" pitchFamily="18" charset="0"/>
              </a:rPr>
              <a:t>Cameroon: Practical concerns…</a:t>
            </a:r>
          </a:p>
        </p:txBody>
      </p:sp>
      <p:sp>
        <p:nvSpPr>
          <p:cNvPr id="7171" name="Content Placeholder 2">
            <a:extLst>
              <a:ext uri="{FF2B5EF4-FFF2-40B4-BE49-F238E27FC236}">
                <a16:creationId xmlns="" xmlns:a16="http://schemas.microsoft.com/office/drawing/2014/main" id="{D0E1382F-F5DC-6149-9B0B-E48D55069C05}"/>
              </a:ext>
            </a:extLst>
          </p:cNvPr>
          <p:cNvSpPr>
            <a:spLocks noGrp="1"/>
          </p:cNvSpPr>
          <p:nvPr>
            <p:ph idx="1"/>
          </p:nvPr>
        </p:nvSpPr>
        <p:spPr>
          <a:xfrm>
            <a:off x="124179" y="2616766"/>
            <a:ext cx="12763217" cy="5402862"/>
          </a:xfrm>
        </p:spPr>
        <p:txBody>
          <a:bodyPr>
            <a:normAutofit lnSpcReduction="10000"/>
          </a:bodyPr>
          <a:lstStyle/>
          <a:p>
            <a:pPr eaLnBrk="1" hangingPunct="1">
              <a:defRPr/>
            </a:pPr>
            <a:r>
              <a:rPr lang="en-US" altLang="en-US" dirty="0">
                <a:latin typeface="Garamond" panose="02020404030301010803" pitchFamily="18" charset="0"/>
              </a:rPr>
              <a:t>General dissatisfaction with conditions of primary and secondary school teaching.</a:t>
            </a:r>
          </a:p>
          <a:p>
            <a:pPr eaLnBrk="1" hangingPunct="1">
              <a:defRPr/>
            </a:pPr>
            <a:endParaRPr lang="en-US" altLang="en-US" sz="1173" dirty="0">
              <a:latin typeface="Garamond" panose="02020404030301010803" pitchFamily="18" charset="0"/>
            </a:endParaRPr>
          </a:p>
          <a:p>
            <a:pPr eaLnBrk="1" hangingPunct="1">
              <a:defRPr/>
            </a:pPr>
            <a:r>
              <a:rPr lang="en-US" altLang="en-US" dirty="0">
                <a:latin typeface="Garamond" panose="02020404030301010803" pitchFamily="18" charset="0"/>
              </a:rPr>
              <a:t>Perceived need to understand the nature and extent of difficulties, as a basis for proposing improvement.</a:t>
            </a:r>
          </a:p>
          <a:p>
            <a:pPr eaLnBrk="1" hangingPunct="1">
              <a:defRPr/>
            </a:pPr>
            <a:endParaRPr lang="en-US" altLang="en-US" sz="1173" dirty="0">
              <a:latin typeface="Garamond" panose="02020404030301010803" pitchFamily="18" charset="0"/>
            </a:endParaRPr>
          </a:p>
          <a:p>
            <a:pPr eaLnBrk="1" hangingPunct="1">
              <a:defRPr/>
            </a:pPr>
            <a:r>
              <a:rPr lang="en-US" altLang="en-US" dirty="0">
                <a:latin typeface="Garamond" panose="02020404030301010803" pitchFamily="18" charset="0"/>
              </a:rPr>
              <a:t>Unlikelihood of most CAMELTA members being able to carry out individual research.</a:t>
            </a:r>
            <a:endParaRPr lang="en-GB" altLang="en-US" dirty="0">
              <a:latin typeface="Garamond" panose="02020404030301010803" pitchFamily="18" charset="0"/>
            </a:endParaRPr>
          </a:p>
        </p:txBody>
      </p:sp>
    </p:spTree>
    <p:extLst>
      <p:ext uri="{BB962C8B-B14F-4D97-AF65-F5344CB8AC3E}">
        <p14:creationId xmlns:p14="http://schemas.microsoft.com/office/powerpoint/2010/main" val="34774527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 xmlns:a16="http://schemas.microsoft.com/office/drawing/2014/main" id="{8B36C316-B09F-7C4C-AB69-5A7A3F7125CC}"/>
              </a:ext>
            </a:extLst>
          </p:cNvPr>
          <p:cNvSpPr>
            <a:spLocks noGrp="1"/>
          </p:cNvSpPr>
          <p:nvPr>
            <p:ph type="title"/>
          </p:nvPr>
        </p:nvSpPr>
        <p:spPr>
          <a:xfrm>
            <a:off x="562187" y="203201"/>
            <a:ext cx="11704320" cy="1621084"/>
          </a:xfrm>
        </p:spPr>
        <p:txBody>
          <a:bodyPr>
            <a:normAutofit/>
          </a:bodyPr>
          <a:lstStyle/>
          <a:p>
            <a:pPr algn="l"/>
            <a:r>
              <a:rPr lang="en-US" altLang="en-US" sz="4400" dirty="0">
                <a:solidFill>
                  <a:srgbClr val="0070C0"/>
                </a:solidFill>
                <a:latin typeface="Garamond" panose="02020404030301010803" pitchFamily="18" charset="0"/>
              </a:rPr>
              <a:t>Possible advantages…</a:t>
            </a:r>
            <a:endParaRPr lang="en-GB" altLang="en-US" sz="4400" dirty="0">
              <a:solidFill>
                <a:srgbClr val="0070C0"/>
              </a:solidFill>
              <a:latin typeface="Garamond" panose="02020404030301010803" pitchFamily="18" charset="0"/>
            </a:endParaRPr>
          </a:p>
        </p:txBody>
      </p:sp>
      <p:sp>
        <p:nvSpPr>
          <p:cNvPr id="3" name="Content Placeholder 2">
            <a:extLst>
              <a:ext uri="{FF2B5EF4-FFF2-40B4-BE49-F238E27FC236}">
                <a16:creationId xmlns="" xmlns:a16="http://schemas.microsoft.com/office/drawing/2014/main" id="{FFCBD976-1646-7141-B593-5E4DEEC544C8}"/>
              </a:ext>
            </a:extLst>
          </p:cNvPr>
          <p:cNvSpPr>
            <a:spLocks noGrp="1"/>
          </p:cNvSpPr>
          <p:nvPr>
            <p:ph idx="1"/>
          </p:nvPr>
        </p:nvSpPr>
        <p:spPr>
          <a:xfrm>
            <a:off x="38383" y="1824284"/>
            <a:ext cx="12939324" cy="7929316"/>
          </a:xfrm>
        </p:spPr>
        <p:txBody>
          <a:bodyPr>
            <a:normAutofit/>
          </a:bodyPr>
          <a:lstStyle/>
          <a:p>
            <a:r>
              <a:rPr lang="en-US" altLang="en-US" sz="3500" dirty="0">
                <a:latin typeface="Garamond" panose="02020404030301010803" pitchFamily="18" charset="0"/>
              </a:rPr>
              <a:t>Gathering a large amount of data from within the association;</a:t>
            </a:r>
          </a:p>
          <a:p>
            <a:r>
              <a:rPr lang="en-US" altLang="en-US" sz="3500" dirty="0">
                <a:latin typeface="Garamond" panose="02020404030301010803" pitchFamily="18" charset="0"/>
              </a:rPr>
              <a:t>Sharing of appropriate possible local solutions to local problems; </a:t>
            </a:r>
          </a:p>
          <a:p>
            <a:r>
              <a:rPr lang="en-US" altLang="en-US" sz="3500" dirty="0">
                <a:latin typeface="Garamond" panose="02020404030301010803" pitchFamily="18" charset="0"/>
              </a:rPr>
              <a:t>Collective development of research skills;</a:t>
            </a:r>
          </a:p>
          <a:p>
            <a:r>
              <a:rPr lang="en-US" altLang="en-US" sz="3500" dirty="0">
                <a:latin typeface="Garamond" panose="02020404030301010803" pitchFamily="18" charset="0"/>
              </a:rPr>
              <a:t>Increased confidence of participants in their own ideas, serving as a preparatory basis for future projects, including more individual or small-group research;</a:t>
            </a:r>
          </a:p>
          <a:p>
            <a:r>
              <a:rPr lang="en-US" altLang="en-US" sz="3500" dirty="0">
                <a:latin typeface="Garamond" panose="02020404030301010803" pitchFamily="18" charset="0"/>
              </a:rPr>
              <a:t> (hopefully) resulting relative persuasiveness of the research to those in authority.</a:t>
            </a:r>
            <a:endParaRPr lang="en-GB" altLang="en-US" sz="3500" dirty="0">
              <a:latin typeface="Garamond" panose="02020404030301010803" pitchFamily="18" charset="0"/>
            </a:endParaRPr>
          </a:p>
          <a:p>
            <a:pPr lvl="1"/>
            <a:endParaRPr lang="en-GB" altLang="en-US" sz="2844" dirty="0"/>
          </a:p>
        </p:txBody>
      </p:sp>
    </p:spTree>
    <p:extLst>
      <p:ext uri="{BB962C8B-B14F-4D97-AF65-F5344CB8AC3E}">
        <p14:creationId xmlns:p14="http://schemas.microsoft.com/office/powerpoint/2010/main" val="2828632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 xmlns:a16="http://schemas.microsoft.com/office/drawing/2014/main" id="{444F827E-A0E8-6F4D-A7D4-C41A158A62DB}"/>
              </a:ext>
            </a:extLst>
          </p:cNvPr>
          <p:cNvSpPr>
            <a:spLocks noGrp="1"/>
          </p:cNvSpPr>
          <p:nvPr>
            <p:ph type="title"/>
          </p:nvPr>
        </p:nvSpPr>
        <p:spPr>
          <a:xfrm>
            <a:off x="155788" y="361245"/>
            <a:ext cx="10803466" cy="1216943"/>
          </a:xfrm>
        </p:spPr>
        <p:txBody>
          <a:bodyPr>
            <a:normAutofit/>
          </a:bodyPr>
          <a:lstStyle/>
          <a:p>
            <a:pPr algn="l" eaLnBrk="1" hangingPunct="1"/>
            <a:r>
              <a:rPr lang="en-GB" altLang="en-US" sz="4400" dirty="0">
                <a:solidFill>
                  <a:srgbClr val="0070C0"/>
                </a:solidFill>
                <a:latin typeface="Garamond" panose="02020404030301010803" pitchFamily="18" charset="0"/>
              </a:rPr>
              <a:t>CAMELTA Research Priorities</a:t>
            </a:r>
          </a:p>
        </p:txBody>
      </p:sp>
      <p:sp>
        <p:nvSpPr>
          <p:cNvPr id="23554" name="Content Placeholder 2">
            <a:extLst>
              <a:ext uri="{FF2B5EF4-FFF2-40B4-BE49-F238E27FC236}">
                <a16:creationId xmlns="" xmlns:a16="http://schemas.microsoft.com/office/drawing/2014/main" id="{E08C8E4D-3794-A745-9FA8-A3B76C109076}"/>
              </a:ext>
            </a:extLst>
          </p:cNvPr>
          <p:cNvSpPr>
            <a:spLocks noGrp="1"/>
          </p:cNvSpPr>
          <p:nvPr>
            <p:ph idx="1"/>
          </p:nvPr>
        </p:nvSpPr>
        <p:spPr>
          <a:xfrm>
            <a:off x="99343" y="1950720"/>
            <a:ext cx="10020018" cy="7802879"/>
          </a:xfrm>
        </p:spPr>
        <p:txBody>
          <a:bodyPr>
            <a:noAutofit/>
          </a:bodyPr>
          <a:lstStyle/>
          <a:p>
            <a:pPr eaLnBrk="1" hangingPunct="1">
              <a:buFont typeface="Garamond" panose="02020404030301010803" pitchFamily="18" charset="0"/>
              <a:buAutoNum type="arabicPeriod"/>
            </a:pPr>
            <a:r>
              <a:rPr lang="en-GB" altLang="en-US" sz="2800" dirty="0">
                <a:latin typeface="Garamond" panose="02020404030301010803" pitchFamily="18" charset="0"/>
              </a:rPr>
              <a:t>How can you make students interact actively in English during English language lessons?</a:t>
            </a:r>
          </a:p>
          <a:p>
            <a:pPr eaLnBrk="1" hangingPunct="1">
              <a:buFont typeface="Garamond" panose="02020404030301010803" pitchFamily="18" charset="0"/>
              <a:buAutoNum type="arabicPeriod"/>
            </a:pPr>
            <a:r>
              <a:rPr lang="en-GB" altLang="en-US" sz="2800" dirty="0">
                <a:latin typeface="Garamond" panose="02020404030301010803" pitchFamily="18" charset="0"/>
              </a:rPr>
              <a:t>What strategies can be used to engage students in English lessons in a multilingual society?</a:t>
            </a:r>
          </a:p>
          <a:p>
            <a:pPr eaLnBrk="1" hangingPunct="1">
              <a:buFont typeface="Garamond" panose="02020404030301010803" pitchFamily="18" charset="0"/>
              <a:buAutoNum type="arabicPeriod"/>
            </a:pPr>
            <a:r>
              <a:rPr lang="en-GB" altLang="en-US" sz="2800" dirty="0">
                <a:latin typeface="Garamond" panose="02020404030301010803" pitchFamily="18" charset="0"/>
              </a:rPr>
              <a:t>How can teachers cope with the lack of textbooks on the part of learners? </a:t>
            </a:r>
          </a:p>
          <a:p>
            <a:pPr eaLnBrk="1" hangingPunct="1">
              <a:buFont typeface="Garamond" panose="02020404030301010803" pitchFamily="18" charset="0"/>
              <a:buAutoNum type="arabicPeriod"/>
            </a:pPr>
            <a:r>
              <a:rPr lang="en-GB" altLang="en-US" sz="2800" dirty="0">
                <a:latin typeface="Garamond" panose="02020404030301010803" pitchFamily="18" charset="0"/>
              </a:rPr>
              <a:t>How can teachers produce materials to bridge the gap created by inadequate materials?</a:t>
            </a:r>
          </a:p>
          <a:p>
            <a:pPr eaLnBrk="1" hangingPunct="1">
              <a:buFont typeface="Garamond" panose="02020404030301010803" pitchFamily="18" charset="0"/>
              <a:buAutoNum type="arabicPeriod"/>
            </a:pPr>
            <a:r>
              <a:rPr lang="en-GB" altLang="en-US" sz="2800" dirty="0">
                <a:latin typeface="Garamond" panose="02020404030301010803" pitchFamily="18" charset="0"/>
              </a:rPr>
              <a:t>What methods of teaching are appropriate in teaching a multi-grade class?</a:t>
            </a:r>
          </a:p>
          <a:p>
            <a:pPr eaLnBrk="1" hangingPunct="1">
              <a:buFont typeface="Garamond" panose="02020404030301010803" pitchFamily="18" charset="0"/>
              <a:buAutoNum type="arabicPeriod"/>
            </a:pPr>
            <a:r>
              <a:rPr lang="en-GB" altLang="en-US" sz="2800" dirty="0">
                <a:latin typeface="Garamond" panose="02020404030301010803" pitchFamily="18" charset="0"/>
              </a:rPr>
              <a:t>How can students in a large class be managed, motivated, taught and assessed effectively?  </a:t>
            </a:r>
          </a:p>
        </p:txBody>
      </p:sp>
      <p:sp>
        <p:nvSpPr>
          <p:cNvPr id="2" name="TextBox 1">
            <a:extLst>
              <a:ext uri="{FF2B5EF4-FFF2-40B4-BE49-F238E27FC236}">
                <a16:creationId xmlns="" xmlns:a16="http://schemas.microsoft.com/office/drawing/2014/main" id="{A2702C82-05D2-834C-BD4F-C5D2C7E71547}"/>
              </a:ext>
            </a:extLst>
          </p:cNvPr>
          <p:cNvSpPr txBox="1">
            <a:spLocks noChangeArrowheads="1"/>
          </p:cNvSpPr>
          <p:nvPr/>
        </p:nvSpPr>
        <p:spPr bwMode="auto">
          <a:xfrm>
            <a:off x="10593494" y="2619023"/>
            <a:ext cx="2311964" cy="10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987" dirty="0">
                <a:solidFill>
                  <a:srgbClr val="0070C0"/>
                </a:solidFill>
                <a:latin typeface="Garamond" panose="02020404030301010803" pitchFamily="18" charset="0"/>
              </a:rPr>
              <a:t>Student</a:t>
            </a:r>
            <a:r>
              <a:rPr lang="en-GB" altLang="en-US" sz="2987" dirty="0">
                <a:latin typeface="Garamond" panose="02020404030301010803" pitchFamily="18" charset="0"/>
              </a:rPr>
              <a:t> </a:t>
            </a:r>
            <a:r>
              <a:rPr lang="en-GB" altLang="en-US" sz="2987" dirty="0">
                <a:solidFill>
                  <a:srgbClr val="0070C0"/>
                </a:solidFill>
                <a:latin typeface="Garamond" panose="02020404030301010803" pitchFamily="18" charset="0"/>
              </a:rPr>
              <a:t>participation</a:t>
            </a:r>
          </a:p>
        </p:txBody>
      </p:sp>
      <p:sp>
        <p:nvSpPr>
          <p:cNvPr id="3" name="Right Brace 2">
            <a:extLst>
              <a:ext uri="{FF2B5EF4-FFF2-40B4-BE49-F238E27FC236}">
                <a16:creationId xmlns="" xmlns:a16="http://schemas.microsoft.com/office/drawing/2014/main" id="{5634E049-B87F-1C4D-9606-8DEACE77EC50}"/>
              </a:ext>
            </a:extLst>
          </p:cNvPr>
          <p:cNvSpPr/>
          <p:nvPr/>
        </p:nvSpPr>
        <p:spPr>
          <a:xfrm>
            <a:off x="10225477" y="2009423"/>
            <a:ext cx="444783" cy="2129084"/>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sz="3413"/>
          </a:p>
        </p:txBody>
      </p:sp>
      <p:sp>
        <p:nvSpPr>
          <p:cNvPr id="8" name="TextBox 7">
            <a:extLst>
              <a:ext uri="{FF2B5EF4-FFF2-40B4-BE49-F238E27FC236}">
                <a16:creationId xmlns="" xmlns:a16="http://schemas.microsoft.com/office/drawing/2014/main" id="{51585228-501D-924C-90B8-40A8E762B151}"/>
              </a:ext>
            </a:extLst>
          </p:cNvPr>
          <p:cNvSpPr txBox="1">
            <a:spLocks noChangeArrowheads="1"/>
          </p:cNvSpPr>
          <p:nvPr/>
        </p:nvSpPr>
        <p:spPr bwMode="auto">
          <a:xfrm>
            <a:off x="10961512" y="5526913"/>
            <a:ext cx="1934915" cy="10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987" dirty="0">
                <a:solidFill>
                  <a:srgbClr val="0070C0"/>
                </a:solidFill>
                <a:latin typeface="Garamond" panose="02020404030301010803" pitchFamily="18" charset="0"/>
              </a:rPr>
              <a:t>Low</a:t>
            </a:r>
            <a:r>
              <a:rPr lang="en-GB" altLang="en-US" sz="2987" dirty="0">
                <a:latin typeface="Garamond" panose="02020404030301010803" pitchFamily="18" charset="0"/>
              </a:rPr>
              <a:t> </a:t>
            </a:r>
            <a:r>
              <a:rPr lang="en-GB" altLang="en-US" sz="2987" dirty="0">
                <a:solidFill>
                  <a:srgbClr val="0070C0"/>
                </a:solidFill>
                <a:latin typeface="Garamond" panose="02020404030301010803" pitchFamily="18" charset="0"/>
              </a:rPr>
              <a:t>resources</a:t>
            </a:r>
          </a:p>
        </p:txBody>
      </p:sp>
      <p:sp>
        <p:nvSpPr>
          <p:cNvPr id="9" name="TextBox 8">
            <a:extLst>
              <a:ext uri="{FF2B5EF4-FFF2-40B4-BE49-F238E27FC236}">
                <a16:creationId xmlns="" xmlns:a16="http://schemas.microsoft.com/office/drawing/2014/main" id="{1BE2E72B-54E8-214E-9A42-5B462DCBDE92}"/>
              </a:ext>
            </a:extLst>
          </p:cNvPr>
          <p:cNvSpPr txBox="1">
            <a:spLocks noChangeArrowheads="1"/>
          </p:cNvSpPr>
          <p:nvPr/>
        </p:nvSpPr>
        <p:spPr bwMode="auto">
          <a:xfrm>
            <a:off x="10864427" y="8162379"/>
            <a:ext cx="2032000" cy="10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987" dirty="0">
                <a:solidFill>
                  <a:srgbClr val="0070C0"/>
                </a:solidFill>
                <a:latin typeface="Garamond" panose="02020404030301010803" pitchFamily="18" charset="0"/>
              </a:rPr>
              <a:t>Large/MG teaching</a:t>
            </a:r>
          </a:p>
        </p:txBody>
      </p:sp>
      <p:sp>
        <p:nvSpPr>
          <p:cNvPr id="10" name="Right Brace 9">
            <a:extLst>
              <a:ext uri="{FF2B5EF4-FFF2-40B4-BE49-F238E27FC236}">
                <a16:creationId xmlns="" xmlns:a16="http://schemas.microsoft.com/office/drawing/2014/main" id="{8419D614-B7DE-2A41-8A4F-598082F233BE}"/>
              </a:ext>
            </a:extLst>
          </p:cNvPr>
          <p:cNvSpPr/>
          <p:nvPr/>
        </p:nvSpPr>
        <p:spPr>
          <a:xfrm>
            <a:off x="10225477" y="4860447"/>
            <a:ext cx="447040" cy="189653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sz="3413"/>
          </a:p>
        </p:txBody>
      </p:sp>
      <p:sp>
        <p:nvSpPr>
          <p:cNvPr id="11" name="Right Brace 10">
            <a:extLst>
              <a:ext uri="{FF2B5EF4-FFF2-40B4-BE49-F238E27FC236}">
                <a16:creationId xmlns="" xmlns:a16="http://schemas.microsoft.com/office/drawing/2014/main" id="{F3C8C486-1F68-1B4D-B410-C6B17FAC6840}"/>
              </a:ext>
            </a:extLst>
          </p:cNvPr>
          <p:cNvSpPr/>
          <p:nvPr/>
        </p:nvSpPr>
        <p:spPr>
          <a:xfrm>
            <a:off x="10284179" y="7498767"/>
            <a:ext cx="444782" cy="212682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sz="3413"/>
          </a:p>
        </p:txBody>
      </p:sp>
    </p:spTree>
    <p:extLst>
      <p:ext uri="{BB962C8B-B14F-4D97-AF65-F5344CB8AC3E}">
        <p14:creationId xmlns:p14="http://schemas.microsoft.com/office/powerpoint/2010/main" val="193766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p:bldP spid="9" grpId="0"/>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 xmlns:a16="http://schemas.microsoft.com/office/drawing/2014/main" id="{535BE987-FDF1-AE40-A92F-7EC8AD3FEF12}"/>
              </a:ext>
            </a:extLst>
          </p:cNvPr>
          <p:cNvSpPr>
            <a:spLocks noGrp="1"/>
          </p:cNvSpPr>
          <p:nvPr>
            <p:ph type="title"/>
          </p:nvPr>
        </p:nvSpPr>
        <p:spPr>
          <a:xfrm>
            <a:off x="189781" y="309316"/>
            <a:ext cx="10322432" cy="909884"/>
          </a:xfrm>
        </p:spPr>
        <p:txBody>
          <a:bodyPr>
            <a:normAutofit/>
          </a:bodyPr>
          <a:lstStyle/>
          <a:p>
            <a:pPr algn="l" eaLnBrk="1" hangingPunct="1"/>
            <a:r>
              <a:rPr lang="en-GB" altLang="en-US" sz="4400" dirty="0">
                <a:solidFill>
                  <a:srgbClr val="0070C0"/>
                </a:solidFill>
                <a:latin typeface="Garamond" panose="02020404030301010803" pitchFamily="18" charset="0"/>
              </a:rPr>
              <a:t>Questionnaire…</a:t>
            </a:r>
          </a:p>
        </p:txBody>
      </p:sp>
      <p:sp>
        <p:nvSpPr>
          <p:cNvPr id="18435" name="Content Placeholder 2">
            <a:extLst>
              <a:ext uri="{FF2B5EF4-FFF2-40B4-BE49-F238E27FC236}">
                <a16:creationId xmlns="" xmlns:a16="http://schemas.microsoft.com/office/drawing/2014/main" id="{A6728CC1-4FA9-9645-A175-6FEC2EA30843}"/>
              </a:ext>
            </a:extLst>
          </p:cNvPr>
          <p:cNvSpPr>
            <a:spLocks noGrp="1"/>
          </p:cNvSpPr>
          <p:nvPr>
            <p:ph idx="1"/>
          </p:nvPr>
        </p:nvSpPr>
        <p:spPr>
          <a:xfrm>
            <a:off x="0" y="2060029"/>
            <a:ext cx="13004800" cy="7693571"/>
          </a:xfrm>
        </p:spPr>
        <p:txBody>
          <a:bodyPr>
            <a:normAutofit fontScale="92500" lnSpcReduction="10000"/>
          </a:bodyPr>
          <a:lstStyle/>
          <a:p>
            <a:pPr marL="548632" indent="-548632">
              <a:buFont typeface="+mj-lt"/>
              <a:buAutoNum type="arabicPeriod"/>
              <a:defRPr/>
            </a:pPr>
            <a:r>
              <a:rPr lang="en-US" sz="3982" dirty="0">
                <a:latin typeface="Garamond" panose="02020404030301010803" pitchFamily="18" charset="0"/>
              </a:rPr>
              <a:t>Please tell the story of a recent successful experience in your teaching - what was successful and what made it successful, do you think? </a:t>
            </a:r>
          </a:p>
          <a:p>
            <a:pPr marL="548632" indent="-548632">
              <a:buFont typeface="+mj-lt"/>
              <a:buAutoNum type="arabicPeriod"/>
              <a:defRPr/>
            </a:pPr>
            <a:r>
              <a:rPr lang="en-US" sz="3982" dirty="0">
                <a:latin typeface="Garamond" panose="02020404030301010803" pitchFamily="18" charset="0"/>
              </a:rPr>
              <a:t>What are the major problems you face in your teaching situation - what is problematic and why?</a:t>
            </a:r>
          </a:p>
          <a:p>
            <a:pPr marL="548632" indent="-548632">
              <a:buFont typeface="+mj-lt"/>
              <a:buAutoNum type="arabicPeriod"/>
              <a:defRPr/>
            </a:pPr>
            <a:r>
              <a:rPr lang="en-US" sz="3982" dirty="0">
                <a:latin typeface="Garamond" panose="02020404030301010803" pitchFamily="18" charset="0"/>
              </a:rPr>
              <a:t> Please describe anything you have done to address (some of) the problems in (2) above. Was this successful? Why / Why not?  </a:t>
            </a:r>
          </a:p>
          <a:p>
            <a:pPr marL="0" indent="0">
              <a:buNone/>
              <a:defRPr/>
            </a:pPr>
            <a:r>
              <a:rPr lang="en-US" sz="3982" b="1" dirty="0">
                <a:latin typeface="Garamond" panose="02020404030301010803" pitchFamily="18" charset="0"/>
              </a:rPr>
              <a:t>Section C: </a:t>
            </a:r>
            <a:r>
              <a:rPr lang="en-US" sz="3982" dirty="0">
                <a:latin typeface="Garamond" panose="02020404030301010803" pitchFamily="18" charset="0"/>
              </a:rPr>
              <a:t>Please write freely below if you have any comments about this questionnaire. (see Smith &amp; Kuchah 2016)</a:t>
            </a:r>
            <a:endParaRPr lang="en-GB" altLang="en-US" sz="3982" dirty="0">
              <a:solidFill>
                <a:srgbClr val="002060"/>
              </a:solidFill>
              <a:latin typeface="Garamond" panose="02020404030301010803" pitchFamily="18" charset="0"/>
            </a:endParaRPr>
          </a:p>
          <a:p>
            <a:pPr marL="0" indent="0" algn="r">
              <a:buNone/>
              <a:defRPr/>
            </a:pPr>
            <a:r>
              <a:rPr lang="en-GB" altLang="en-US" sz="3982" dirty="0">
                <a:solidFill>
                  <a:srgbClr val="002060"/>
                </a:solidFill>
                <a:latin typeface="Garamond" panose="02020404030301010803" pitchFamily="18" charset="0"/>
              </a:rPr>
              <a:t>(See: Smith &amp; </a:t>
            </a:r>
            <a:r>
              <a:rPr lang="en-GB" altLang="en-US" sz="3982" dirty="0" err="1">
                <a:solidFill>
                  <a:srgbClr val="002060"/>
                </a:solidFill>
                <a:latin typeface="Garamond" panose="02020404030301010803" pitchFamily="18" charset="0"/>
              </a:rPr>
              <a:t>Kuchah</a:t>
            </a:r>
            <a:r>
              <a:rPr lang="en-GB" altLang="en-US" sz="3982" dirty="0">
                <a:solidFill>
                  <a:srgbClr val="002060"/>
                </a:solidFill>
                <a:latin typeface="Garamond" panose="02020404030301010803" pitchFamily="18" charset="0"/>
              </a:rPr>
              <a:t> 2016)</a:t>
            </a:r>
            <a:endParaRPr lang="en-GB" dirty="0"/>
          </a:p>
        </p:txBody>
      </p:sp>
    </p:spTree>
    <p:extLst>
      <p:ext uri="{BB962C8B-B14F-4D97-AF65-F5344CB8AC3E}">
        <p14:creationId xmlns:p14="http://schemas.microsoft.com/office/powerpoint/2010/main" val="523743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 xmlns:a16="http://schemas.microsoft.com/office/drawing/2014/main" id="{8EAAE3F0-7290-0041-97D2-9FF57F0B29E0}"/>
              </a:ext>
            </a:extLst>
          </p:cNvPr>
          <p:cNvSpPr>
            <a:spLocks noGrp="1"/>
          </p:cNvSpPr>
          <p:nvPr>
            <p:ph type="title"/>
          </p:nvPr>
        </p:nvSpPr>
        <p:spPr>
          <a:xfrm>
            <a:off x="0" y="254000"/>
            <a:ext cx="12052300" cy="1108974"/>
          </a:xfrm>
        </p:spPr>
        <p:txBody>
          <a:bodyPr>
            <a:normAutofit/>
          </a:bodyPr>
          <a:lstStyle/>
          <a:p>
            <a:pPr algn="l"/>
            <a:r>
              <a:rPr lang="en-GB" altLang="en-US" sz="4400" dirty="0">
                <a:solidFill>
                  <a:srgbClr val="0070C0"/>
                </a:solidFill>
                <a:latin typeface="Garamond" panose="02020404030301010803" pitchFamily="18" charset="0"/>
              </a:rPr>
              <a:t>Feeding back and moving on…</a:t>
            </a:r>
          </a:p>
        </p:txBody>
      </p:sp>
      <p:sp>
        <p:nvSpPr>
          <p:cNvPr id="26626" name="Content Placeholder 2">
            <a:extLst>
              <a:ext uri="{FF2B5EF4-FFF2-40B4-BE49-F238E27FC236}">
                <a16:creationId xmlns="" xmlns:a16="http://schemas.microsoft.com/office/drawing/2014/main" id="{EE12CBD9-E348-DF4B-9355-45BAB373A1AC}"/>
              </a:ext>
            </a:extLst>
          </p:cNvPr>
          <p:cNvSpPr>
            <a:spLocks noGrp="1"/>
          </p:cNvSpPr>
          <p:nvPr>
            <p:ph idx="1"/>
          </p:nvPr>
        </p:nvSpPr>
        <p:spPr>
          <a:xfrm>
            <a:off x="0" y="2275841"/>
            <a:ext cx="13004800" cy="6436925"/>
          </a:xfrm>
        </p:spPr>
        <p:txBody>
          <a:bodyPr>
            <a:normAutofit/>
          </a:bodyPr>
          <a:lstStyle/>
          <a:p>
            <a:pPr>
              <a:lnSpc>
                <a:spcPct val="150000"/>
              </a:lnSpc>
            </a:pPr>
            <a:r>
              <a:rPr lang="en-GB" altLang="en-US" dirty="0" err="1">
                <a:latin typeface="Garamond" panose="02020404030301010803" pitchFamily="18" charset="0"/>
              </a:rPr>
              <a:t>ReSIG</a:t>
            </a:r>
            <a:r>
              <a:rPr lang="en-GB" altLang="en-US" dirty="0">
                <a:latin typeface="Garamond" panose="02020404030301010803" pitchFamily="18" charset="0"/>
              </a:rPr>
              <a:t>-CAMELTA analysis (</a:t>
            </a:r>
            <a:r>
              <a:rPr lang="en-GB" altLang="en-US" dirty="0" err="1">
                <a:latin typeface="Garamond" panose="02020404030301010803" pitchFamily="18" charset="0"/>
              </a:rPr>
              <a:t>Kuchah</a:t>
            </a:r>
            <a:r>
              <a:rPr lang="en-GB" altLang="en-US" dirty="0">
                <a:latin typeface="Garamond" panose="02020404030301010803" pitchFamily="18" charset="0"/>
              </a:rPr>
              <a:t> 2015)</a:t>
            </a:r>
          </a:p>
          <a:p>
            <a:pPr>
              <a:lnSpc>
                <a:spcPct val="150000"/>
              </a:lnSpc>
            </a:pPr>
            <a:r>
              <a:rPr lang="en-GB" altLang="en-US" dirty="0">
                <a:latin typeface="Garamond" panose="02020404030301010803" pitchFamily="18" charset="0"/>
              </a:rPr>
              <a:t>Conference plenary presentation (2015)</a:t>
            </a:r>
          </a:p>
          <a:p>
            <a:pPr>
              <a:lnSpc>
                <a:spcPct val="150000"/>
              </a:lnSpc>
            </a:pPr>
            <a:r>
              <a:rPr lang="en-GB" altLang="en-US" dirty="0">
                <a:latin typeface="Garamond" panose="02020404030301010803" pitchFamily="18" charset="0"/>
              </a:rPr>
              <a:t>Publication (</a:t>
            </a:r>
            <a:r>
              <a:rPr lang="en-GB" altLang="en-US" dirty="0" err="1">
                <a:latin typeface="Garamond" panose="02020404030301010803" pitchFamily="18" charset="0"/>
              </a:rPr>
              <a:t>Ekembe</a:t>
            </a:r>
            <a:r>
              <a:rPr lang="en-GB" altLang="en-US" dirty="0">
                <a:latin typeface="Garamond" panose="02020404030301010803" pitchFamily="18" charset="0"/>
              </a:rPr>
              <a:t> 2016)</a:t>
            </a:r>
          </a:p>
          <a:p>
            <a:pPr>
              <a:lnSpc>
                <a:spcPct val="150000"/>
              </a:lnSpc>
            </a:pPr>
            <a:r>
              <a:rPr lang="en-GB" altLang="en-US" dirty="0">
                <a:latin typeface="Garamond" panose="02020404030301010803" pitchFamily="18" charset="0"/>
              </a:rPr>
              <a:t>Conference plenary presentation (2016)</a:t>
            </a:r>
          </a:p>
          <a:p>
            <a:pPr>
              <a:lnSpc>
                <a:spcPct val="150000"/>
              </a:lnSpc>
            </a:pPr>
            <a:r>
              <a:rPr lang="en-GB" altLang="en-US" dirty="0">
                <a:latin typeface="Garamond" panose="02020404030301010803" pitchFamily="18" charset="0"/>
              </a:rPr>
              <a:t>Birth of CAMELTA Research Group</a:t>
            </a:r>
          </a:p>
        </p:txBody>
      </p:sp>
    </p:spTree>
    <p:extLst>
      <p:ext uri="{BB962C8B-B14F-4D97-AF65-F5344CB8AC3E}">
        <p14:creationId xmlns:p14="http://schemas.microsoft.com/office/powerpoint/2010/main" val="38719577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 xmlns:a16="http://schemas.microsoft.com/office/drawing/2014/main" id="{EE19B3AB-7544-E14E-91DB-029B75897C14}"/>
              </a:ext>
            </a:extLst>
          </p:cNvPr>
          <p:cNvSpPr>
            <a:spLocks noGrp="1"/>
          </p:cNvSpPr>
          <p:nvPr>
            <p:ph type="title"/>
          </p:nvPr>
        </p:nvSpPr>
        <p:spPr>
          <a:xfrm>
            <a:off x="135340" y="145051"/>
            <a:ext cx="11747218" cy="1413369"/>
          </a:xfrm>
        </p:spPr>
        <p:txBody>
          <a:bodyPr>
            <a:normAutofit/>
          </a:bodyPr>
          <a:lstStyle/>
          <a:p>
            <a:pPr algn="l" eaLnBrk="1" hangingPunct="1"/>
            <a:r>
              <a:rPr lang="en-GB" altLang="en-US" sz="4400" dirty="0">
                <a:solidFill>
                  <a:srgbClr val="0070C0"/>
                </a:solidFill>
                <a:latin typeface="Garamond" panose="02020404030301010803" pitchFamily="18" charset="0"/>
              </a:rPr>
              <a:t>The CAMELTA Research Group…</a:t>
            </a:r>
            <a:endParaRPr lang="en-GB" altLang="en-US" sz="4400" dirty="0"/>
          </a:p>
        </p:txBody>
      </p:sp>
      <p:sp>
        <p:nvSpPr>
          <p:cNvPr id="29699" name="Content Placeholder 2">
            <a:extLst>
              <a:ext uri="{FF2B5EF4-FFF2-40B4-BE49-F238E27FC236}">
                <a16:creationId xmlns="" xmlns:a16="http://schemas.microsoft.com/office/drawing/2014/main" id="{F12CDE76-252B-7D4A-844B-6834BB8375E5}"/>
              </a:ext>
            </a:extLst>
          </p:cNvPr>
          <p:cNvSpPr>
            <a:spLocks noGrp="1"/>
          </p:cNvSpPr>
          <p:nvPr>
            <p:ph idx="1"/>
          </p:nvPr>
        </p:nvSpPr>
        <p:spPr>
          <a:xfrm>
            <a:off x="0" y="1962010"/>
            <a:ext cx="12745156" cy="7466470"/>
          </a:xfrm>
        </p:spPr>
        <p:txBody>
          <a:bodyPr>
            <a:noAutofit/>
          </a:bodyPr>
          <a:lstStyle/>
          <a:p>
            <a:pPr eaLnBrk="1" hangingPunct="1">
              <a:defRPr/>
            </a:pPr>
            <a:r>
              <a:rPr lang="en-GB" altLang="en-US" dirty="0">
                <a:latin typeface="Garamond" panose="02020404030301010803" pitchFamily="18" charset="0"/>
              </a:rPr>
              <a:t>Encouraging teachers to reflect on and interrogate their practices;</a:t>
            </a:r>
          </a:p>
          <a:p>
            <a:pPr eaLnBrk="1" hangingPunct="1">
              <a:defRPr/>
            </a:pPr>
            <a:r>
              <a:rPr lang="en-GB" altLang="en-US" dirty="0">
                <a:latin typeface="Garamond" panose="02020404030301010803" pitchFamily="18" charset="0"/>
              </a:rPr>
              <a:t>Coordinating teacher research based on autonomous and collaborative inquiry;</a:t>
            </a:r>
          </a:p>
          <a:p>
            <a:pPr eaLnBrk="1" hangingPunct="1">
              <a:defRPr/>
            </a:pPr>
            <a:r>
              <a:rPr lang="en-GB" altLang="en-US" dirty="0">
                <a:latin typeface="Garamond" panose="02020404030301010803" pitchFamily="18" charset="0"/>
              </a:rPr>
              <a:t>Testing new grounds in the classroom and reporting them to peers in monthly meetings;</a:t>
            </a:r>
          </a:p>
          <a:p>
            <a:pPr eaLnBrk="1" hangingPunct="1">
              <a:defRPr/>
            </a:pPr>
            <a:r>
              <a:rPr lang="en-GB" altLang="en-US" dirty="0">
                <a:latin typeface="Garamond" panose="02020404030301010803" pitchFamily="18" charset="0"/>
              </a:rPr>
              <a:t>Cultivating the spirit of Action Research and enhancing</a:t>
            </a:r>
          </a:p>
          <a:p>
            <a:pPr eaLnBrk="1" hangingPunct="1">
              <a:defRPr/>
            </a:pPr>
            <a:r>
              <a:rPr lang="en-GB" altLang="en-US" dirty="0">
                <a:latin typeface="Garamond" panose="02020404030301010803" pitchFamily="18" charset="0"/>
              </a:rPr>
              <a:t> Supporting Continuous professional development</a:t>
            </a:r>
          </a:p>
          <a:p>
            <a:pPr marL="0" indent="0" algn="r">
              <a:buNone/>
              <a:defRPr/>
            </a:pPr>
            <a:r>
              <a:rPr lang="en-GB" altLang="en-US" dirty="0">
                <a:latin typeface="Garamond" panose="02020404030301010803" pitchFamily="18" charset="0"/>
              </a:rPr>
              <a:t>				</a:t>
            </a:r>
            <a:r>
              <a:rPr lang="en-GB" altLang="en-US" dirty="0" err="1">
                <a:latin typeface="Garamond" panose="02020404030301010803" pitchFamily="18" charset="0"/>
              </a:rPr>
              <a:t>Ekembe</a:t>
            </a:r>
            <a:r>
              <a:rPr lang="en-GB" altLang="en-US" dirty="0">
                <a:latin typeface="Garamond" panose="02020404030301010803" pitchFamily="18" charset="0"/>
              </a:rPr>
              <a:t> &amp; </a:t>
            </a:r>
            <a:r>
              <a:rPr lang="en-GB" altLang="en-US" dirty="0" err="1">
                <a:latin typeface="Garamond" panose="02020404030301010803" pitchFamily="18" charset="0"/>
              </a:rPr>
              <a:t>Fonjong</a:t>
            </a:r>
            <a:r>
              <a:rPr lang="en-GB" altLang="en-US" dirty="0">
                <a:latin typeface="Garamond" panose="02020404030301010803" pitchFamily="18" charset="0"/>
              </a:rPr>
              <a:t> 2018: 29</a:t>
            </a:r>
          </a:p>
        </p:txBody>
      </p:sp>
    </p:spTree>
    <p:extLst>
      <p:ext uri="{BB962C8B-B14F-4D97-AF65-F5344CB8AC3E}">
        <p14:creationId xmlns:p14="http://schemas.microsoft.com/office/powerpoint/2010/main" val="37786331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 xmlns:a16="http://schemas.microsoft.com/office/drawing/2014/main" id="{315E0759-5BAC-D947-B076-8AF63A13D316}"/>
              </a:ext>
            </a:extLst>
          </p:cNvPr>
          <p:cNvSpPr>
            <a:spLocks noGrp="1"/>
          </p:cNvSpPr>
          <p:nvPr>
            <p:ph type="ctrTitle"/>
          </p:nvPr>
        </p:nvSpPr>
        <p:spPr>
          <a:xfrm>
            <a:off x="0" y="0"/>
            <a:ext cx="13004800" cy="2275840"/>
          </a:xfrm>
        </p:spPr>
        <p:txBody>
          <a:bodyPr/>
          <a:lstStyle/>
          <a:p>
            <a:pPr algn="l" eaLnBrk="1" hangingPunct="1"/>
            <a:r>
              <a:rPr lang="en-GB" altLang="en-US">
                <a:solidFill>
                  <a:srgbClr val="0070C0"/>
                </a:solidFill>
                <a:latin typeface="Garamond" panose="02020404030301010803" pitchFamily="18" charset="0"/>
              </a:rPr>
              <a:t>Group Activities…</a:t>
            </a:r>
            <a:endParaRPr lang="en-US" altLang="en-US">
              <a:solidFill>
                <a:srgbClr val="0070C0"/>
              </a:solidFill>
              <a:latin typeface="Garamond" panose="02020404030301010803" pitchFamily="18" charset="0"/>
            </a:endParaRPr>
          </a:p>
        </p:txBody>
      </p:sp>
      <p:sp>
        <p:nvSpPr>
          <p:cNvPr id="13315" name="Subtitle 2">
            <a:extLst>
              <a:ext uri="{FF2B5EF4-FFF2-40B4-BE49-F238E27FC236}">
                <a16:creationId xmlns="" xmlns:a16="http://schemas.microsoft.com/office/drawing/2014/main" id="{0D052873-8B36-0A48-9F00-E7BAD46F1BFA}"/>
              </a:ext>
            </a:extLst>
          </p:cNvPr>
          <p:cNvSpPr>
            <a:spLocks noGrp="1"/>
          </p:cNvSpPr>
          <p:nvPr>
            <p:ph type="subTitle" idx="1"/>
          </p:nvPr>
        </p:nvSpPr>
        <p:spPr>
          <a:xfrm>
            <a:off x="0" y="2275840"/>
            <a:ext cx="13004800" cy="7477760"/>
          </a:xfrm>
        </p:spPr>
        <p:txBody>
          <a:bodyPr rtlCol="0">
            <a:normAutofit/>
          </a:bodyPr>
          <a:lstStyle/>
          <a:p>
            <a:pPr marL="731509" indent="-731509" algn="just">
              <a:lnSpc>
                <a:spcPct val="150000"/>
              </a:lnSpc>
              <a:buFont typeface="Wingdings 2" pitchFamily="18" charset="2"/>
              <a:buAutoNum type="arabicPeriod"/>
              <a:defRPr/>
            </a:pPr>
            <a:r>
              <a:rPr lang="en-US" sz="3200" dirty="0">
                <a:solidFill>
                  <a:schemeClr val="tx1"/>
                </a:solidFill>
                <a:latin typeface="Garamond" panose="02020404030301010803" pitchFamily="18" charset="0"/>
              </a:rPr>
              <a:t>WhatsApp and face-to-face meetings </a:t>
            </a:r>
          </a:p>
          <a:p>
            <a:pPr marL="1300460" lvl="1" indent="-650230" algn="just">
              <a:lnSpc>
                <a:spcPct val="150000"/>
              </a:lnSpc>
              <a:buFont typeface="Arial" panose="020B0604020202020204" pitchFamily="34" charset="0"/>
              <a:buChar char="•"/>
              <a:defRPr/>
            </a:pPr>
            <a:r>
              <a:rPr lang="en-US" sz="3200" dirty="0">
                <a:solidFill>
                  <a:schemeClr val="tx1"/>
                </a:solidFill>
                <a:latin typeface="Garamond" panose="02020404030301010803" pitchFamily="18" charset="0"/>
              </a:rPr>
              <a:t>Identify common priority areas &amp; ranking</a:t>
            </a:r>
          </a:p>
          <a:p>
            <a:pPr marL="1300460" lvl="1" indent="-650230" algn="just">
              <a:lnSpc>
                <a:spcPct val="150000"/>
              </a:lnSpc>
              <a:buFont typeface="Arial" panose="020B0604020202020204" pitchFamily="34" charset="0"/>
              <a:buChar char="•"/>
              <a:defRPr/>
            </a:pPr>
            <a:r>
              <a:rPr lang="en-US" sz="3200" dirty="0">
                <a:solidFill>
                  <a:schemeClr val="tx1"/>
                </a:solidFill>
                <a:latin typeface="Garamond" panose="02020404030301010803" pitchFamily="18" charset="0"/>
              </a:rPr>
              <a:t>Brainstorm: motivational practices</a:t>
            </a:r>
          </a:p>
          <a:p>
            <a:pPr marL="1300460" lvl="1" indent="-650230" algn="just">
              <a:lnSpc>
                <a:spcPct val="150000"/>
              </a:lnSpc>
              <a:buFont typeface="Arial" panose="020B0604020202020204" pitchFamily="34" charset="0"/>
              <a:buChar char="•"/>
              <a:defRPr/>
            </a:pPr>
            <a:r>
              <a:rPr lang="en-US" sz="3200" dirty="0">
                <a:solidFill>
                  <a:schemeClr val="tx1"/>
                </a:solidFill>
                <a:latin typeface="Garamond" panose="02020404030301010803" pitchFamily="18" charset="0"/>
              </a:rPr>
              <a:t>Brainstorm on investigating motivation</a:t>
            </a:r>
          </a:p>
          <a:p>
            <a:pPr marL="1300460" lvl="1" indent="-650230" algn="just">
              <a:lnSpc>
                <a:spcPct val="150000"/>
              </a:lnSpc>
              <a:buFont typeface="Arial" panose="020B0604020202020204" pitchFamily="34" charset="0"/>
              <a:buChar char="•"/>
              <a:defRPr/>
            </a:pPr>
            <a:r>
              <a:rPr lang="en-US" sz="3200" dirty="0">
                <a:solidFill>
                  <a:schemeClr val="tx1"/>
                </a:solidFill>
                <a:latin typeface="Garamond" panose="02020404030301010803" pitchFamily="18" charset="0"/>
              </a:rPr>
              <a:t>Article discussions (Eric?)</a:t>
            </a:r>
          </a:p>
          <a:p>
            <a:pPr marL="1300460" lvl="1" indent="-650230" algn="just">
              <a:lnSpc>
                <a:spcPct val="150000"/>
              </a:lnSpc>
              <a:buFont typeface="Arial" panose="020B0604020202020204" pitchFamily="34" charset="0"/>
              <a:buChar char="•"/>
              <a:defRPr/>
            </a:pPr>
            <a:r>
              <a:rPr lang="en-US" sz="3200" dirty="0">
                <a:solidFill>
                  <a:schemeClr val="tx1"/>
                </a:solidFill>
                <a:latin typeface="Garamond" panose="02020404030301010803" pitchFamily="18" charset="0"/>
              </a:rPr>
              <a:t>Reporting success stories</a:t>
            </a:r>
          </a:p>
          <a:p>
            <a:pPr marL="1300460" lvl="1" indent="-650230" algn="just">
              <a:lnSpc>
                <a:spcPct val="150000"/>
              </a:lnSpc>
              <a:buFont typeface="Arial" panose="020B0604020202020204" pitchFamily="34" charset="0"/>
              <a:buChar char="•"/>
              <a:defRPr/>
            </a:pPr>
            <a:r>
              <a:rPr lang="en-US" sz="3200" dirty="0">
                <a:solidFill>
                  <a:schemeClr val="tx1"/>
                </a:solidFill>
                <a:latin typeface="Garamond" panose="02020404030301010803" pitchFamily="18" charset="0"/>
              </a:rPr>
              <a:t>Group training workshops (AR)</a:t>
            </a:r>
          </a:p>
          <a:p>
            <a:pPr marL="650230" lvl="1" algn="just">
              <a:lnSpc>
                <a:spcPct val="150000"/>
              </a:lnSpc>
              <a:defRPr/>
            </a:pPr>
            <a:endParaRPr lang="en-US" sz="1400" dirty="0">
              <a:solidFill>
                <a:schemeClr val="tx1"/>
              </a:solidFill>
              <a:latin typeface="Garamond" panose="02020404030301010803" pitchFamily="18" charset="0"/>
            </a:endParaRPr>
          </a:p>
          <a:p>
            <a:pPr marL="731509" indent="-731509" algn="just">
              <a:lnSpc>
                <a:spcPct val="150000"/>
              </a:lnSpc>
              <a:buFont typeface="+mj-lt"/>
              <a:buAutoNum type="arabicPeriod"/>
              <a:defRPr/>
            </a:pPr>
            <a:r>
              <a:rPr lang="en-US" sz="3200" dirty="0">
                <a:solidFill>
                  <a:schemeClr val="tx1"/>
                </a:solidFill>
                <a:latin typeface="Garamond" panose="02020404030301010803" pitchFamily="18" charset="0"/>
              </a:rPr>
              <a:t>Teacher mobility scheme</a:t>
            </a:r>
          </a:p>
          <a:p>
            <a:pPr algn="just">
              <a:defRPr/>
            </a:pPr>
            <a:endParaRPr lang="en-US" dirty="0">
              <a:solidFill>
                <a:schemeClr val="tx1"/>
              </a:solidFill>
            </a:endParaRPr>
          </a:p>
          <a:p>
            <a:pPr marL="731509" indent="-731509" algn="just">
              <a:buFont typeface="Wingdings 2" pitchFamily="18" charset="2"/>
              <a:buAutoNum type="arabicPeriod"/>
              <a:defRPr/>
            </a:pPr>
            <a:endParaRPr lang="en-US" dirty="0">
              <a:solidFill>
                <a:schemeClr val="tx1"/>
              </a:solidFill>
            </a:endParaRPr>
          </a:p>
          <a:p>
            <a:pPr marL="731509" indent="-731509" algn="just">
              <a:buFont typeface="Wingdings 2" pitchFamily="18" charset="2"/>
              <a:buAutoNum type="arabicPeriod"/>
              <a:defRPr/>
            </a:pPr>
            <a:endParaRPr lang="en-US" dirty="0"/>
          </a:p>
        </p:txBody>
      </p:sp>
    </p:spTree>
    <p:extLst>
      <p:ext uri="{BB962C8B-B14F-4D97-AF65-F5344CB8AC3E}">
        <p14:creationId xmlns:p14="http://schemas.microsoft.com/office/powerpoint/2010/main" val="219970762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1794</TotalTime>
  <Words>1100</Words>
  <Application>Microsoft Macintosh PowerPoint</Application>
  <PresentationFormat>Custom</PresentationFormat>
  <Paragraphs>125</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White</vt:lpstr>
      <vt:lpstr>Harry Kuchah Kuchah</vt:lpstr>
      <vt:lpstr>History of CAMELTA Research….</vt:lpstr>
      <vt:lpstr>Cameroon: Practical concerns…</vt:lpstr>
      <vt:lpstr>Possible advantages…</vt:lpstr>
      <vt:lpstr>CAMELTA Research Priorities</vt:lpstr>
      <vt:lpstr>Questionnaire…</vt:lpstr>
      <vt:lpstr>Feeding back and moving on…</vt:lpstr>
      <vt:lpstr>The CAMELTA Research Group…</vt:lpstr>
      <vt:lpstr>Group Activities…</vt:lpstr>
      <vt:lpstr>Outcomes (achievements?)</vt:lpstr>
      <vt:lpstr>From teacher fronted teaching…</vt:lpstr>
      <vt:lpstr>…to student-led projects</vt:lpstr>
      <vt:lpstr>PowerPoint Presentation</vt:lpstr>
      <vt:lpstr> </vt:lpstr>
      <vt:lpstr>Outcomes (achievements?)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Difficult circumstances, Teacher agency and Support</dc:title>
  <cp:lastModifiedBy>Richard Smith</cp:lastModifiedBy>
  <cp:revision>16</cp:revision>
  <dcterms:modified xsi:type="dcterms:W3CDTF">2019-04-06T10:53:01Z</dcterms:modified>
</cp:coreProperties>
</file>