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7" r:id="rId2"/>
    <p:sldId id="258" r:id="rId3"/>
    <p:sldId id="259"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0" d="100"/>
          <a:sy n="80" d="100"/>
        </p:scale>
        <p:origin x="-92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BD8EC2-B6DA-9841-8604-810485614F1D}" type="datetimeFigureOut">
              <a:rPr lang="en-US" smtClean="0"/>
              <a:t>06/04/19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45BB9A-19E1-834B-B36D-F2A5A3F6BE00}" type="slidenum">
              <a:rPr lang="en-US" smtClean="0"/>
              <a:t>‹#›</a:t>
            </a:fld>
            <a:endParaRPr lang="en-US"/>
          </a:p>
        </p:txBody>
      </p:sp>
    </p:spTree>
    <p:extLst>
      <p:ext uri="{BB962C8B-B14F-4D97-AF65-F5344CB8AC3E}">
        <p14:creationId xmlns:p14="http://schemas.microsoft.com/office/powerpoint/2010/main" val="10590338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 xmlns:a16="http://schemas.microsoft.com/office/drawing/2014/main" id="{ED8F6DAE-175A-F246-B671-08D26C08DF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 xmlns:a16="http://schemas.microsoft.com/office/drawing/2014/main" id="{5F8B5DCB-4C3E-084B-8895-964A7B2BFA3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latin typeface="Garamond" panose="02020404030301010803" pitchFamily="18" charset="0"/>
              </a:rPr>
              <a:t>“…a huge amount of ELT in the world today takes place in situations that are far from the ideal world of pedagogical excitement and innovatory teaching that western ELT researchers and practitioners would like to think they inhabit.”    (</a:t>
            </a:r>
            <a:r>
              <a:rPr lang="en-GB" altLang="en-US" dirty="0" err="1">
                <a:latin typeface="Garamond" panose="02020404030301010803" pitchFamily="18" charset="0"/>
              </a:rPr>
              <a:t>Maley</a:t>
            </a:r>
            <a:r>
              <a:rPr lang="en-GB" altLang="en-US" dirty="0">
                <a:latin typeface="Garamond" panose="02020404030301010803" pitchFamily="18" charset="0"/>
              </a:rPr>
              <a:t>, 2001) </a:t>
            </a:r>
          </a:p>
          <a:p>
            <a:endParaRPr lang="en-GB" altLang="en-US" dirty="0"/>
          </a:p>
        </p:txBody>
      </p:sp>
      <p:sp>
        <p:nvSpPr>
          <p:cNvPr id="4" name="Slide Number Placeholder 3">
            <a:extLst>
              <a:ext uri="{FF2B5EF4-FFF2-40B4-BE49-F238E27FC236}">
                <a16:creationId xmlns="" xmlns:a16="http://schemas.microsoft.com/office/drawing/2014/main" id="{9003ECB0-DF48-054A-BCD8-EEFBF05DDE30}"/>
              </a:ext>
            </a:extLst>
          </p:cNvPr>
          <p:cNvSpPr>
            <a:spLocks noGrp="1"/>
          </p:cNvSpPr>
          <p:nvPr>
            <p:ph type="sldNum" sz="quarter" idx="5"/>
          </p:nvPr>
        </p:nvSpPr>
        <p:spPr/>
        <p:txBody>
          <a:bodyPr/>
          <a:lstStyle/>
          <a:p>
            <a:pPr>
              <a:defRPr/>
            </a:pPr>
            <a:fld id="{C70271BA-08B5-0940-9963-04FAD33FF1F9}" type="slidenum">
              <a:rPr lang="en-US" smtClean="0"/>
              <a:pPr>
                <a:defRPr/>
              </a:pPr>
              <a:t>3</a:t>
            </a:fld>
            <a:endParaRPr lang="en-US"/>
          </a:p>
        </p:txBody>
      </p:sp>
    </p:spTree>
    <p:extLst>
      <p:ext uri="{BB962C8B-B14F-4D97-AF65-F5344CB8AC3E}">
        <p14:creationId xmlns:p14="http://schemas.microsoft.com/office/powerpoint/2010/main" val="3803904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234D7722-4E6A-6942-82D3-FDD317FBC187}" type="datetimeFigureOut">
              <a:rPr lang="en-US" smtClean="0"/>
              <a:t>06/04/19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CBE8E-CF3C-E546-8854-48A3006B6142}" type="slidenum">
              <a:rPr lang="en-US" smtClean="0"/>
              <a:t>‹#›</a:t>
            </a:fld>
            <a:endParaRPr lang="en-US"/>
          </a:p>
        </p:txBody>
      </p:sp>
    </p:spTree>
    <p:extLst>
      <p:ext uri="{BB962C8B-B14F-4D97-AF65-F5344CB8AC3E}">
        <p14:creationId xmlns:p14="http://schemas.microsoft.com/office/powerpoint/2010/main" val="2767687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34D7722-4E6A-6942-82D3-FDD317FBC187}" type="datetimeFigureOut">
              <a:rPr lang="en-US" smtClean="0"/>
              <a:t>06/04/19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CBE8E-CF3C-E546-8854-48A3006B6142}" type="slidenum">
              <a:rPr lang="en-US" smtClean="0"/>
              <a:t>‹#›</a:t>
            </a:fld>
            <a:endParaRPr lang="en-US"/>
          </a:p>
        </p:txBody>
      </p:sp>
    </p:spTree>
    <p:extLst>
      <p:ext uri="{BB962C8B-B14F-4D97-AF65-F5344CB8AC3E}">
        <p14:creationId xmlns:p14="http://schemas.microsoft.com/office/powerpoint/2010/main" val="1404980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34D7722-4E6A-6942-82D3-FDD317FBC187}" type="datetimeFigureOut">
              <a:rPr lang="en-US" smtClean="0"/>
              <a:t>06/04/19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CBE8E-CF3C-E546-8854-48A3006B6142}" type="slidenum">
              <a:rPr lang="en-US" smtClean="0"/>
              <a:t>‹#›</a:t>
            </a:fld>
            <a:endParaRPr lang="en-US"/>
          </a:p>
        </p:txBody>
      </p:sp>
    </p:spTree>
    <p:extLst>
      <p:ext uri="{BB962C8B-B14F-4D97-AF65-F5344CB8AC3E}">
        <p14:creationId xmlns:p14="http://schemas.microsoft.com/office/powerpoint/2010/main" val="3401959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34D7722-4E6A-6942-82D3-FDD317FBC187}" type="datetimeFigureOut">
              <a:rPr lang="en-US" smtClean="0"/>
              <a:t>06/04/19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CBE8E-CF3C-E546-8854-48A3006B6142}" type="slidenum">
              <a:rPr lang="en-US" smtClean="0"/>
              <a:t>‹#›</a:t>
            </a:fld>
            <a:endParaRPr lang="en-US"/>
          </a:p>
        </p:txBody>
      </p:sp>
    </p:spTree>
    <p:extLst>
      <p:ext uri="{BB962C8B-B14F-4D97-AF65-F5344CB8AC3E}">
        <p14:creationId xmlns:p14="http://schemas.microsoft.com/office/powerpoint/2010/main" val="1004605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234D7722-4E6A-6942-82D3-FDD317FBC187}" type="datetimeFigureOut">
              <a:rPr lang="en-US" smtClean="0"/>
              <a:t>06/04/19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CBE8E-CF3C-E546-8854-48A3006B6142}" type="slidenum">
              <a:rPr lang="en-US" smtClean="0"/>
              <a:t>‹#›</a:t>
            </a:fld>
            <a:endParaRPr lang="en-US"/>
          </a:p>
        </p:txBody>
      </p:sp>
    </p:spTree>
    <p:extLst>
      <p:ext uri="{BB962C8B-B14F-4D97-AF65-F5344CB8AC3E}">
        <p14:creationId xmlns:p14="http://schemas.microsoft.com/office/powerpoint/2010/main" val="1728798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234D7722-4E6A-6942-82D3-FDD317FBC187}" type="datetimeFigureOut">
              <a:rPr lang="en-US" smtClean="0"/>
              <a:t>06/04/19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CBE8E-CF3C-E546-8854-48A3006B6142}" type="slidenum">
              <a:rPr lang="en-US" smtClean="0"/>
              <a:t>‹#›</a:t>
            </a:fld>
            <a:endParaRPr lang="en-US"/>
          </a:p>
        </p:txBody>
      </p:sp>
    </p:spTree>
    <p:extLst>
      <p:ext uri="{BB962C8B-B14F-4D97-AF65-F5344CB8AC3E}">
        <p14:creationId xmlns:p14="http://schemas.microsoft.com/office/powerpoint/2010/main" val="693397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234D7722-4E6A-6942-82D3-FDD317FBC187}" type="datetimeFigureOut">
              <a:rPr lang="en-US" smtClean="0"/>
              <a:t>06/04/19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3CBE8E-CF3C-E546-8854-48A3006B6142}" type="slidenum">
              <a:rPr lang="en-US" smtClean="0"/>
              <a:t>‹#›</a:t>
            </a:fld>
            <a:endParaRPr lang="en-US"/>
          </a:p>
        </p:txBody>
      </p:sp>
    </p:spTree>
    <p:extLst>
      <p:ext uri="{BB962C8B-B14F-4D97-AF65-F5344CB8AC3E}">
        <p14:creationId xmlns:p14="http://schemas.microsoft.com/office/powerpoint/2010/main" val="45425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234D7722-4E6A-6942-82D3-FDD317FBC187}" type="datetimeFigureOut">
              <a:rPr lang="en-US" smtClean="0"/>
              <a:t>06/04/19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3CBE8E-CF3C-E546-8854-48A3006B6142}" type="slidenum">
              <a:rPr lang="en-US" smtClean="0"/>
              <a:t>‹#›</a:t>
            </a:fld>
            <a:endParaRPr lang="en-US"/>
          </a:p>
        </p:txBody>
      </p:sp>
    </p:spTree>
    <p:extLst>
      <p:ext uri="{BB962C8B-B14F-4D97-AF65-F5344CB8AC3E}">
        <p14:creationId xmlns:p14="http://schemas.microsoft.com/office/powerpoint/2010/main" val="3283166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4D7722-4E6A-6942-82D3-FDD317FBC187}" type="datetimeFigureOut">
              <a:rPr lang="en-US" smtClean="0"/>
              <a:t>06/04/19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3CBE8E-CF3C-E546-8854-48A3006B6142}" type="slidenum">
              <a:rPr lang="en-US" smtClean="0"/>
              <a:t>‹#›</a:t>
            </a:fld>
            <a:endParaRPr lang="en-US"/>
          </a:p>
        </p:txBody>
      </p:sp>
    </p:spTree>
    <p:extLst>
      <p:ext uri="{BB962C8B-B14F-4D97-AF65-F5344CB8AC3E}">
        <p14:creationId xmlns:p14="http://schemas.microsoft.com/office/powerpoint/2010/main" val="2967839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34D7722-4E6A-6942-82D3-FDD317FBC187}" type="datetimeFigureOut">
              <a:rPr lang="en-US" smtClean="0"/>
              <a:t>06/04/19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CBE8E-CF3C-E546-8854-48A3006B6142}" type="slidenum">
              <a:rPr lang="en-US" smtClean="0"/>
              <a:t>‹#›</a:t>
            </a:fld>
            <a:endParaRPr lang="en-US"/>
          </a:p>
        </p:txBody>
      </p:sp>
    </p:spTree>
    <p:extLst>
      <p:ext uri="{BB962C8B-B14F-4D97-AF65-F5344CB8AC3E}">
        <p14:creationId xmlns:p14="http://schemas.microsoft.com/office/powerpoint/2010/main" val="1700189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34D7722-4E6A-6942-82D3-FDD317FBC187}" type="datetimeFigureOut">
              <a:rPr lang="en-US" smtClean="0"/>
              <a:t>06/04/19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CBE8E-CF3C-E546-8854-48A3006B6142}" type="slidenum">
              <a:rPr lang="en-US" smtClean="0"/>
              <a:t>‹#›</a:t>
            </a:fld>
            <a:endParaRPr lang="en-US"/>
          </a:p>
        </p:txBody>
      </p:sp>
    </p:spTree>
    <p:extLst>
      <p:ext uri="{BB962C8B-B14F-4D97-AF65-F5344CB8AC3E}">
        <p14:creationId xmlns:p14="http://schemas.microsoft.com/office/powerpoint/2010/main" val="267367343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D7722-4E6A-6942-82D3-FDD317FBC187}" type="datetimeFigureOut">
              <a:rPr lang="en-US" smtClean="0"/>
              <a:t>06/04/19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3CBE8E-CF3C-E546-8854-48A3006B6142}" type="slidenum">
              <a:rPr lang="en-US" smtClean="0"/>
              <a:t>‹#›</a:t>
            </a:fld>
            <a:endParaRPr lang="en-US"/>
          </a:p>
        </p:txBody>
      </p:sp>
    </p:spTree>
    <p:extLst>
      <p:ext uri="{BB962C8B-B14F-4D97-AF65-F5344CB8AC3E}">
        <p14:creationId xmlns:p14="http://schemas.microsoft.com/office/powerpoint/2010/main" val="2166312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6258F82-7073-2E4C-9E32-701E5426EA11}"/>
              </a:ext>
            </a:extLst>
          </p:cNvPr>
          <p:cNvSpPr>
            <a:spLocks noGrp="1"/>
          </p:cNvSpPr>
          <p:nvPr>
            <p:ph type="title"/>
          </p:nvPr>
        </p:nvSpPr>
        <p:spPr>
          <a:xfrm>
            <a:off x="109178" y="0"/>
            <a:ext cx="9034822" cy="3473648"/>
          </a:xfrm>
        </p:spPr>
        <p:txBody>
          <a:bodyPr>
            <a:normAutofit/>
          </a:bodyPr>
          <a:lstStyle/>
          <a:p>
            <a:r>
              <a:rPr lang="en-GB" dirty="0"/>
              <a:t>Teacher Agency and English Language Teaching in Difficult Circumstances</a:t>
            </a:r>
          </a:p>
        </p:txBody>
      </p:sp>
      <p:sp>
        <p:nvSpPr>
          <p:cNvPr id="3" name="Text Placeholder 2">
            <a:extLst>
              <a:ext uri="{FF2B5EF4-FFF2-40B4-BE49-F238E27FC236}">
                <a16:creationId xmlns="" xmlns:a16="http://schemas.microsoft.com/office/drawing/2014/main" id="{28A34A5D-18C0-4047-A639-98E26A8F6B09}"/>
              </a:ext>
            </a:extLst>
          </p:cNvPr>
          <p:cNvSpPr>
            <a:spLocks noGrp="1"/>
          </p:cNvSpPr>
          <p:nvPr>
            <p:ph type="body" sz="quarter" idx="1"/>
          </p:nvPr>
        </p:nvSpPr>
        <p:spPr>
          <a:xfrm>
            <a:off x="5599756" y="4913014"/>
            <a:ext cx="3544244" cy="1819635"/>
          </a:xfrm>
        </p:spPr>
        <p:txBody>
          <a:bodyPr>
            <a:normAutofit/>
          </a:bodyPr>
          <a:lstStyle/>
          <a:p>
            <a:pPr algn="l"/>
            <a:r>
              <a:rPr lang="en-GB" sz="1700" dirty="0">
                <a:latin typeface="Garamond" panose="02020404030301010803" pitchFamily="18" charset="0"/>
              </a:rPr>
              <a:t>Harry </a:t>
            </a:r>
            <a:r>
              <a:rPr lang="en-GB" sz="1700" dirty="0" err="1">
                <a:latin typeface="Garamond" panose="02020404030301010803" pitchFamily="18" charset="0"/>
              </a:rPr>
              <a:t>Kuchah</a:t>
            </a:r>
            <a:endParaRPr lang="en-GB" sz="1700" dirty="0">
              <a:latin typeface="Garamond" panose="02020404030301010803" pitchFamily="18" charset="0"/>
            </a:endParaRPr>
          </a:p>
          <a:p>
            <a:pPr algn="l"/>
            <a:r>
              <a:rPr lang="en-GB" sz="1700" dirty="0">
                <a:latin typeface="Garamond" panose="02020404030301010803" pitchFamily="18" charset="0"/>
              </a:rPr>
              <a:t>Richard Smith</a:t>
            </a:r>
          </a:p>
          <a:p>
            <a:pPr algn="l"/>
            <a:r>
              <a:rPr lang="en-GB" sz="1700" dirty="0">
                <a:latin typeface="Garamond" panose="02020404030301010803" pitchFamily="18" charset="0"/>
              </a:rPr>
              <a:t>Rama Mathew</a:t>
            </a:r>
          </a:p>
          <a:p>
            <a:pPr algn="l"/>
            <a:r>
              <a:rPr lang="en-GB" sz="1700" dirty="0">
                <a:latin typeface="Garamond" panose="02020404030301010803" pitchFamily="18" charset="0"/>
              </a:rPr>
              <a:t>Amol </a:t>
            </a:r>
            <a:r>
              <a:rPr lang="en-GB" sz="1700" dirty="0" err="1">
                <a:latin typeface="Garamond" panose="02020404030301010803" pitchFamily="18" charset="0"/>
              </a:rPr>
              <a:t>Padwad</a:t>
            </a:r>
            <a:endParaRPr lang="en-GB" sz="1700" dirty="0">
              <a:latin typeface="Garamond" panose="02020404030301010803" pitchFamily="18" charset="0"/>
            </a:endParaRPr>
          </a:p>
          <a:p>
            <a:pPr algn="l"/>
            <a:r>
              <a:rPr lang="en-GB" sz="1700" dirty="0" err="1">
                <a:latin typeface="Garamond" panose="02020404030301010803" pitchFamily="18" charset="0"/>
              </a:rPr>
              <a:t>Prem</a:t>
            </a:r>
            <a:r>
              <a:rPr lang="en-GB" sz="1700" dirty="0">
                <a:latin typeface="Garamond" panose="02020404030301010803" pitchFamily="18" charset="0"/>
              </a:rPr>
              <a:t> </a:t>
            </a:r>
            <a:r>
              <a:rPr lang="en-GB" sz="1700" dirty="0" err="1">
                <a:latin typeface="Garamond" panose="02020404030301010803" pitchFamily="18" charset="0"/>
              </a:rPr>
              <a:t>Phyak</a:t>
            </a:r>
            <a:endParaRPr lang="en-GB" sz="1700" dirty="0">
              <a:latin typeface="Garamond" panose="02020404030301010803" pitchFamily="18" charset="0"/>
            </a:endParaRPr>
          </a:p>
        </p:txBody>
      </p:sp>
    </p:spTree>
    <p:extLst>
      <p:ext uri="{BB962C8B-B14F-4D97-AF65-F5344CB8AC3E}">
        <p14:creationId xmlns:p14="http://schemas.microsoft.com/office/powerpoint/2010/main" val="7640245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69F7419-78DD-444F-A395-E07F1ACB756D}"/>
              </a:ext>
            </a:extLst>
          </p:cNvPr>
          <p:cNvSpPr>
            <a:spLocks noGrp="1"/>
          </p:cNvSpPr>
          <p:nvPr>
            <p:ph type="title"/>
          </p:nvPr>
        </p:nvSpPr>
        <p:spPr>
          <a:xfrm>
            <a:off x="0" y="178594"/>
            <a:ext cx="8474273" cy="1518047"/>
          </a:xfrm>
        </p:spPr>
        <p:txBody>
          <a:bodyPr/>
          <a:lstStyle/>
          <a:p>
            <a:pPr algn="l"/>
            <a:r>
              <a:rPr lang="en-GB" sz="3100" dirty="0">
                <a:solidFill>
                  <a:srgbClr val="0070C0"/>
                </a:solidFill>
                <a:latin typeface="Garamond" panose="02020404030301010803" pitchFamily="18" charset="0"/>
              </a:rPr>
              <a:t>ELT in the world today…</a:t>
            </a:r>
          </a:p>
        </p:txBody>
      </p:sp>
      <p:sp>
        <p:nvSpPr>
          <p:cNvPr id="3" name="Content Placeholder 2">
            <a:extLst>
              <a:ext uri="{FF2B5EF4-FFF2-40B4-BE49-F238E27FC236}">
                <a16:creationId xmlns="" xmlns:a16="http://schemas.microsoft.com/office/drawing/2014/main" id="{2A70B175-0719-9844-A729-7C1EDD8E7712}"/>
              </a:ext>
            </a:extLst>
          </p:cNvPr>
          <p:cNvSpPr>
            <a:spLocks noGrp="1"/>
          </p:cNvSpPr>
          <p:nvPr>
            <p:ph idx="1"/>
          </p:nvPr>
        </p:nvSpPr>
        <p:spPr>
          <a:xfrm>
            <a:off x="48524" y="1783243"/>
            <a:ext cx="8377226" cy="2862891"/>
          </a:xfrm>
        </p:spPr>
        <p:txBody>
          <a:bodyPr>
            <a:normAutofit lnSpcReduction="10000"/>
          </a:bodyPr>
          <a:lstStyle/>
          <a:p>
            <a:r>
              <a:rPr lang="en-GB" altLang="en-US" dirty="0">
                <a:latin typeface="Garamond" panose="02020404030301010803" pitchFamily="18" charset="0"/>
              </a:rPr>
              <a:t>“…a huge amount of ELT in the world today takes place in situations that are far from the ideal world of pedagogical excitement and innovatory teaching that western ELT researchers and practitioners would like to think they inhabit.”    </a:t>
            </a:r>
          </a:p>
          <a:p>
            <a:pPr marL="0" indent="0" algn="r">
              <a:buNone/>
            </a:pPr>
            <a:r>
              <a:rPr lang="en-GB" altLang="en-US" dirty="0">
                <a:latin typeface="Garamond" panose="02020404030301010803" pitchFamily="18" charset="0"/>
              </a:rPr>
              <a:t>(</a:t>
            </a:r>
            <a:r>
              <a:rPr lang="en-GB" altLang="en-US" dirty="0" err="1">
                <a:latin typeface="Garamond" panose="02020404030301010803" pitchFamily="18" charset="0"/>
              </a:rPr>
              <a:t>Maley</a:t>
            </a:r>
            <a:r>
              <a:rPr lang="en-GB" altLang="en-US" dirty="0">
                <a:latin typeface="Garamond" panose="02020404030301010803" pitchFamily="18" charset="0"/>
              </a:rPr>
              <a:t>, 2001) </a:t>
            </a:r>
          </a:p>
        </p:txBody>
      </p:sp>
    </p:spTree>
    <p:extLst>
      <p:ext uri="{BB962C8B-B14F-4D97-AF65-F5344CB8AC3E}">
        <p14:creationId xmlns:p14="http://schemas.microsoft.com/office/powerpoint/2010/main" val="281186063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 xmlns:a16="http://schemas.microsoft.com/office/drawing/2014/main" id="{986E33E0-0A8E-A24A-AC69-9682DC418263}"/>
              </a:ext>
            </a:extLst>
          </p:cNvPr>
          <p:cNvSpPr>
            <a:spLocks noGrp="1"/>
          </p:cNvSpPr>
          <p:nvPr>
            <p:ph type="title"/>
          </p:nvPr>
        </p:nvSpPr>
        <p:spPr>
          <a:xfrm>
            <a:off x="1" y="167877"/>
            <a:ext cx="9049648" cy="689373"/>
          </a:xfrm>
        </p:spPr>
        <p:txBody>
          <a:bodyPr>
            <a:normAutofit/>
          </a:bodyPr>
          <a:lstStyle/>
          <a:p>
            <a:pPr algn="l" eaLnBrk="1" hangingPunct="1"/>
            <a:r>
              <a:rPr lang="en-GB" altLang="en-US" sz="3100" dirty="0">
                <a:solidFill>
                  <a:srgbClr val="0070C0"/>
                </a:solidFill>
                <a:latin typeface="Garamond" panose="02020404030301010803" pitchFamily="18" charset="0"/>
              </a:rPr>
              <a:t>Difficult Circumstances…</a:t>
            </a:r>
          </a:p>
        </p:txBody>
      </p:sp>
      <p:sp>
        <p:nvSpPr>
          <p:cNvPr id="3" name="Content Placeholder 2">
            <a:extLst>
              <a:ext uri="{FF2B5EF4-FFF2-40B4-BE49-F238E27FC236}">
                <a16:creationId xmlns="" xmlns:a16="http://schemas.microsoft.com/office/drawing/2014/main" id="{55A57B9B-11FB-3048-8D36-F956D20B567E}"/>
              </a:ext>
            </a:extLst>
          </p:cNvPr>
          <p:cNvSpPr>
            <a:spLocks noGrp="1"/>
          </p:cNvSpPr>
          <p:nvPr>
            <p:ph idx="1"/>
          </p:nvPr>
        </p:nvSpPr>
        <p:spPr>
          <a:xfrm>
            <a:off x="0" y="1014952"/>
            <a:ext cx="9144000" cy="3400694"/>
          </a:xfrm>
        </p:spPr>
        <p:txBody>
          <a:bodyPr>
            <a:normAutofit fontScale="92500" lnSpcReduction="20000"/>
          </a:bodyPr>
          <a:lstStyle/>
          <a:p>
            <a:pPr eaLnBrk="1" hangingPunct="1">
              <a:defRPr/>
            </a:pPr>
            <a:r>
              <a:rPr lang="en-GB" sz="2700" dirty="0">
                <a:latin typeface="Garamond" panose="02020404030301010803" pitchFamily="18" charset="0"/>
              </a:rPr>
              <a:t>Difficult circumstances include, but may not be limited to insufficient and/or outdated textbooks, crowded classrooms with limited space, and lack of adequate resources and facilities for teaching-learning, including ICT. These difficult circumstances are compounded, particularly in resource poor environments, if teachers do not have adequate English language and/or pedagogical skills.</a:t>
            </a:r>
          </a:p>
          <a:p>
            <a:pPr marL="0" indent="0" algn="r">
              <a:buNone/>
              <a:defRPr/>
            </a:pPr>
            <a:r>
              <a:rPr lang="en-GB" sz="2700" dirty="0">
                <a:latin typeface="Garamond" panose="02020404030301010803" pitchFamily="18" charset="0"/>
              </a:rPr>
              <a:t>					(Shamim and Kuchah 2016: 528)</a:t>
            </a:r>
            <a:r>
              <a:rPr lang="en-GB" dirty="0">
                <a:latin typeface="Garamond" panose="02020404030301010803" pitchFamily="18" charset="0"/>
              </a:rPr>
              <a:t>		</a:t>
            </a:r>
          </a:p>
        </p:txBody>
      </p:sp>
      <p:sp>
        <p:nvSpPr>
          <p:cNvPr id="5" name="Content Placeholder 2">
            <a:extLst>
              <a:ext uri="{FF2B5EF4-FFF2-40B4-BE49-F238E27FC236}">
                <a16:creationId xmlns="" xmlns:a16="http://schemas.microsoft.com/office/drawing/2014/main" id="{40E3CD9E-E30D-F949-B48D-1156284ECC46}"/>
              </a:ext>
            </a:extLst>
          </p:cNvPr>
          <p:cNvSpPr txBox="1">
            <a:spLocks/>
          </p:cNvSpPr>
          <p:nvPr/>
        </p:nvSpPr>
        <p:spPr bwMode="auto">
          <a:xfrm>
            <a:off x="89297" y="4785124"/>
            <a:ext cx="8426592"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291" tIns="32146" rIns="64291" bIns="32146"/>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GB" sz="2100" dirty="0">
                <a:latin typeface="Garamond" panose="02020404030301010803" pitchFamily="18" charset="0"/>
              </a:rPr>
              <a:t>Expanding Circles of Difficulty in ELT</a:t>
            </a:r>
          </a:p>
          <a:p>
            <a:pPr lvl="1">
              <a:defRPr/>
            </a:pPr>
            <a:r>
              <a:rPr lang="en-GB" sz="1900" dirty="0">
                <a:latin typeface="Garamond" panose="02020404030301010803" pitchFamily="18" charset="0"/>
              </a:rPr>
              <a:t>Contexts of conflict</a:t>
            </a:r>
          </a:p>
          <a:p>
            <a:pPr lvl="1">
              <a:defRPr/>
            </a:pPr>
            <a:r>
              <a:rPr lang="en-GB" sz="1900" dirty="0">
                <a:latin typeface="Garamond" panose="02020404030301010803" pitchFamily="18" charset="0"/>
              </a:rPr>
              <a:t>Contexts of confinement</a:t>
            </a:r>
          </a:p>
          <a:p>
            <a:pPr lvl="1">
              <a:defRPr/>
            </a:pPr>
            <a:r>
              <a:rPr lang="en-GB" sz="1900" dirty="0">
                <a:latin typeface="Garamond" panose="02020404030301010803" pitchFamily="18" charset="0"/>
              </a:rPr>
              <a:t>Special needs education</a:t>
            </a:r>
          </a:p>
          <a:p>
            <a:pPr lvl="1">
              <a:defRPr/>
            </a:pPr>
            <a:endParaRPr lang="en-GB" sz="1800" dirty="0">
              <a:latin typeface="Garamond" panose="02020404030301010803" pitchFamily="18" charset="0"/>
            </a:endParaRPr>
          </a:p>
          <a:p>
            <a:pPr marL="342898" lvl="1" indent="0" algn="r">
              <a:buNone/>
              <a:defRPr/>
            </a:pPr>
            <a:r>
              <a:rPr lang="en-GB" sz="2100" dirty="0">
                <a:latin typeface="Garamond" panose="02020404030301010803" pitchFamily="18" charset="0"/>
              </a:rPr>
              <a:t>				Kuchah &amp; Shamim (eds.) 2018</a:t>
            </a:r>
          </a:p>
        </p:txBody>
      </p:sp>
    </p:spTree>
    <p:extLst>
      <p:ext uri="{BB962C8B-B14F-4D97-AF65-F5344CB8AC3E}">
        <p14:creationId xmlns:p14="http://schemas.microsoft.com/office/powerpoint/2010/main" val="15415373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202</Words>
  <Application>Microsoft Macintosh PowerPoint</Application>
  <PresentationFormat>On-screen Show (4:3)</PresentationFormat>
  <Paragraphs>20</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Teacher Agency and English Language Teaching in Difficult Circumstances</vt:lpstr>
      <vt:lpstr>ELT in the world today…</vt:lpstr>
      <vt:lpstr>Difficult Circumstances…</vt:lpstr>
    </vt:vector>
  </TitlesOfParts>
  <Company>University of Warwick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Teacher Agency and English Language Teaching in Difficult Circumstances</dc:title>
  <dc:creator>Richard Smith</dc:creator>
  <cp:lastModifiedBy>Richard Smith</cp:lastModifiedBy>
  <cp:revision>1</cp:revision>
  <dcterms:created xsi:type="dcterms:W3CDTF">2019-04-06T10:49:46Z</dcterms:created>
  <dcterms:modified xsi:type="dcterms:W3CDTF">2019-04-06T10:51:05Z</dcterms:modified>
</cp:coreProperties>
</file>